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7"/>
  </p:notesMasterIdLst>
  <p:sldIdLst>
    <p:sldId id="256" r:id="rId2"/>
    <p:sldId id="265" r:id="rId3"/>
    <p:sldId id="271" r:id="rId4"/>
    <p:sldId id="266" r:id="rId5"/>
    <p:sldId id="280" r:id="rId6"/>
    <p:sldId id="268" r:id="rId7"/>
    <p:sldId id="269" r:id="rId8"/>
    <p:sldId id="270" r:id="rId9"/>
    <p:sldId id="277" r:id="rId10"/>
    <p:sldId id="278" r:id="rId11"/>
    <p:sldId id="279" r:id="rId12"/>
    <p:sldId id="272" r:id="rId13"/>
    <p:sldId id="273" r:id="rId14"/>
    <p:sldId id="274" r:id="rId15"/>
    <p:sldId id="275" r:id="rId16"/>
  </p:sldIdLst>
  <p:sldSz cx="9144000" cy="6858000" type="screen4x3"/>
  <p:notesSz cx="6858000" cy="9144000"/>
  <p:defaultTextStyle>
    <a:defPPr>
      <a:defRPr lang="nl-NL"/>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FFFF00"/>
    <a:srgbClr val="FF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6" d="100"/>
          <a:sy n="96" d="100"/>
        </p:scale>
        <p:origin x="-1968" y="-666"/>
      </p:cViewPr>
      <p:guideLst>
        <p:guide orient="horz" pos="1207"/>
        <p:guide pos="113"/>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9113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911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114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114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9114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24175EFA-26C9-4372-B54D-60D8837ACB9D}" type="slidenum">
              <a:rPr lang="en-GB"/>
              <a:pPr/>
              <a:t>‹#›</a:t>
            </a:fld>
            <a:endParaRPr lang="en-GB"/>
          </a:p>
        </p:txBody>
      </p:sp>
    </p:spTree>
    <p:extLst>
      <p:ext uri="{BB962C8B-B14F-4D97-AF65-F5344CB8AC3E}">
        <p14:creationId xmlns:p14="http://schemas.microsoft.com/office/powerpoint/2010/main" val="93478362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175EFA-26C9-4372-B54D-60D8837ACB9D}" type="slidenum">
              <a:rPr lang="en-GB" smtClean="0"/>
              <a:pPr/>
              <a:t>2</a:t>
            </a:fld>
            <a:endParaRPr lang="en-GB"/>
          </a:p>
        </p:txBody>
      </p:sp>
    </p:spTree>
    <p:extLst>
      <p:ext uri="{BB962C8B-B14F-4D97-AF65-F5344CB8AC3E}">
        <p14:creationId xmlns:p14="http://schemas.microsoft.com/office/powerpoint/2010/main" val="2728690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106488" y="3670300"/>
            <a:ext cx="6904037" cy="596900"/>
          </a:xfrm>
        </p:spPr>
        <p:txBody>
          <a:bodyPr anchor="t"/>
          <a:lstStyle>
            <a:lvl1pPr>
              <a:defRPr sz="3600">
                <a:solidFill>
                  <a:schemeClr val="tx1"/>
                </a:solidFill>
              </a:defRPr>
            </a:lvl1pPr>
          </a:lstStyle>
          <a:p>
            <a:pPr lvl="0"/>
            <a:r>
              <a:rPr lang="de-DE" noProof="0" smtClean="0"/>
              <a:t>Titelmasterformat durch Klicken bearbeiten</a:t>
            </a:r>
            <a:endParaRPr lang="nl-NL" noProof="0" smtClean="0"/>
          </a:p>
        </p:txBody>
      </p:sp>
      <p:sp>
        <p:nvSpPr>
          <p:cNvPr id="5124" name="Rectangle 4"/>
          <p:cNvSpPr>
            <a:spLocks noGrp="1" noChangeArrowheads="1"/>
          </p:cNvSpPr>
          <p:nvPr>
            <p:ph type="subTitle" sz="quarter" idx="1"/>
          </p:nvPr>
        </p:nvSpPr>
        <p:spPr>
          <a:xfrm>
            <a:off x="1114425" y="4343400"/>
            <a:ext cx="6907213" cy="407988"/>
          </a:xfrm>
        </p:spPr>
        <p:txBody>
          <a:bodyPr/>
          <a:lstStyle>
            <a:lvl1pPr marL="0" indent="0">
              <a:buFont typeface="Monotype Sorts" charset="2"/>
              <a:buNone/>
              <a:defRPr sz="3000" b="1"/>
            </a:lvl1pPr>
          </a:lstStyle>
          <a:p>
            <a:pPr lvl="0"/>
            <a:r>
              <a:rPr lang="de-DE" noProof="0" smtClean="0"/>
              <a:t>Formatvorlage des Untertitelmasters durch Klicken bearbeiten</a:t>
            </a:r>
            <a:endParaRPr lang="nl-NL" noProof="0" smtClean="0"/>
          </a:p>
        </p:txBody>
      </p:sp>
      <p:pic>
        <p:nvPicPr>
          <p:cNvPr id="5128"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2060575"/>
            <a:ext cx="7197725"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AB50980E-3908-4AA3-9533-F880C58F92B5}" type="slidenum">
              <a:rPr lang="nl-NL"/>
              <a:pPr/>
              <a:t>‹#›</a:t>
            </a:fld>
            <a:endParaRPr lang="nl-NL"/>
          </a:p>
        </p:txBody>
      </p:sp>
    </p:spTree>
    <p:extLst>
      <p:ext uri="{BB962C8B-B14F-4D97-AF65-F5344CB8AC3E}">
        <p14:creationId xmlns:p14="http://schemas.microsoft.com/office/powerpoint/2010/main" val="3798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9863" y="620713"/>
            <a:ext cx="1944687" cy="50292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84213" y="620713"/>
            <a:ext cx="5683250" cy="50292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9B0FEA04-4EDD-4CAC-AFE3-F93B9AE893CA}" type="slidenum">
              <a:rPr lang="nl-NL"/>
              <a:pPr/>
              <a:t>‹#›</a:t>
            </a:fld>
            <a:endParaRPr lang="nl-NL"/>
          </a:p>
        </p:txBody>
      </p:sp>
    </p:spTree>
    <p:extLst>
      <p:ext uri="{BB962C8B-B14F-4D97-AF65-F5344CB8AC3E}">
        <p14:creationId xmlns:p14="http://schemas.microsoft.com/office/powerpoint/2010/main" val="2345747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3768DC42-A9C9-4B0A-BC0A-C871E57B04D6}" type="slidenum">
              <a:rPr lang="nl-NL"/>
              <a:pPr/>
              <a:t>‹#›</a:t>
            </a:fld>
            <a:endParaRPr lang="nl-NL"/>
          </a:p>
        </p:txBody>
      </p:sp>
    </p:spTree>
    <p:extLst>
      <p:ext uri="{BB962C8B-B14F-4D97-AF65-F5344CB8AC3E}">
        <p14:creationId xmlns:p14="http://schemas.microsoft.com/office/powerpoint/2010/main" val="3011846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Foliennummernplatzhalter 3"/>
          <p:cNvSpPr>
            <a:spLocks noGrp="1"/>
          </p:cNvSpPr>
          <p:nvPr>
            <p:ph type="sldNum" sz="quarter" idx="10"/>
          </p:nvPr>
        </p:nvSpPr>
        <p:spPr/>
        <p:txBody>
          <a:bodyPr/>
          <a:lstStyle>
            <a:lvl1pPr>
              <a:defRPr/>
            </a:lvl1pPr>
          </a:lstStyle>
          <a:p>
            <a:fld id="{EF6F3469-3F1E-487D-940C-571B8E1B9918}" type="slidenum">
              <a:rPr lang="nl-NL"/>
              <a:pPr/>
              <a:t>‹#›</a:t>
            </a:fld>
            <a:endParaRPr lang="nl-NL"/>
          </a:p>
        </p:txBody>
      </p:sp>
    </p:spTree>
    <p:extLst>
      <p:ext uri="{BB962C8B-B14F-4D97-AF65-F5344CB8AC3E}">
        <p14:creationId xmlns:p14="http://schemas.microsoft.com/office/powerpoint/2010/main" val="4274687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84213" y="1916113"/>
            <a:ext cx="3813175"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9788" y="1916113"/>
            <a:ext cx="3813175"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p:txBody>
          <a:bodyPr/>
          <a:lstStyle>
            <a:lvl1pPr>
              <a:defRPr/>
            </a:lvl1pPr>
          </a:lstStyle>
          <a:p>
            <a:fld id="{E360C6D0-2255-4B48-AB2F-BED5DC0DC854}" type="slidenum">
              <a:rPr lang="nl-NL"/>
              <a:pPr/>
              <a:t>‹#›</a:t>
            </a:fld>
            <a:endParaRPr lang="nl-NL"/>
          </a:p>
        </p:txBody>
      </p:sp>
    </p:spTree>
    <p:extLst>
      <p:ext uri="{BB962C8B-B14F-4D97-AF65-F5344CB8AC3E}">
        <p14:creationId xmlns:p14="http://schemas.microsoft.com/office/powerpoint/2010/main" val="2479853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p:txBody>
          <a:bodyPr/>
          <a:lstStyle>
            <a:lvl1pPr>
              <a:defRPr/>
            </a:lvl1pPr>
          </a:lstStyle>
          <a:p>
            <a:fld id="{39030660-3988-4260-BE3C-20674CD54FAD}" type="slidenum">
              <a:rPr lang="nl-NL"/>
              <a:pPr/>
              <a:t>‹#›</a:t>
            </a:fld>
            <a:endParaRPr lang="nl-NL"/>
          </a:p>
        </p:txBody>
      </p:sp>
    </p:spTree>
    <p:extLst>
      <p:ext uri="{BB962C8B-B14F-4D97-AF65-F5344CB8AC3E}">
        <p14:creationId xmlns:p14="http://schemas.microsoft.com/office/powerpoint/2010/main" val="303935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sz="quarter" idx="10"/>
          </p:nvPr>
        </p:nvSpPr>
        <p:spPr/>
        <p:txBody>
          <a:bodyPr/>
          <a:lstStyle>
            <a:lvl1pPr>
              <a:defRPr/>
            </a:lvl1pPr>
          </a:lstStyle>
          <a:p>
            <a:fld id="{2715818A-1A39-4150-A20B-1D736C6F22F7}" type="slidenum">
              <a:rPr lang="nl-NL"/>
              <a:pPr/>
              <a:t>‹#›</a:t>
            </a:fld>
            <a:endParaRPr lang="nl-NL"/>
          </a:p>
        </p:txBody>
      </p:sp>
    </p:spTree>
    <p:extLst>
      <p:ext uri="{BB962C8B-B14F-4D97-AF65-F5344CB8AC3E}">
        <p14:creationId xmlns:p14="http://schemas.microsoft.com/office/powerpoint/2010/main" val="1967669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fld id="{69032FBC-DECC-44C2-BE74-67AA8D0CF843}" type="slidenum">
              <a:rPr lang="nl-NL"/>
              <a:pPr/>
              <a:t>‹#›</a:t>
            </a:fld>
            <a:endParaRPr lang="nl-NL"/>
          </a:p>
        </p:txBody>
      </p:sp>
    </p:spTree>
    <p:extLst>
      <p:ext uri="{BB962C8B-B14F-4D97-AF65-F5344CB8AC3E}">
        <p14:creationId xmlns:p14="http://schemas.microsoft.com/office/powerpoint/2010/main" val="1689924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fld id="{FC3FFF9D-C4AA-48AF-87C8-9F4069F42608}" type="slidenum">
              <a:rPr lang="nl-NL"/>
              <a:pPr/>
              <a:t>‹#›</a:t>
            </a:fld>
            <a:endParaRPr lang="nl-NL"/>
          </a:p>
        </p:txBody>
      </p:sp>
    </p:spTree>
    <p:extLst>
      <p:ext uri="{BB962C8B-B14F-4D97-AF65-F5344CB8AC3E}">
        <p14:creationId xmlns:p14="http://schemas.microsoft.com/office/powerpoint/2010/main" val="2815272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fld id="{B2304890-50D1-4E6A-A411-5EA266E8C830}" type="slidenum">
              <a:rPr lang="nl-NL"/>
              <a:pPr/>
              <a:t>‹#›</a:t>
            </a:fld>
            <a:endParaRPr lang="nl-NL"/>
          </a:p>
        </p:txBody>
      </p:sp>
    </p:spTree>
    <p:extLst>
      <p:ext uri="{BB962C8B-B14F-4D97-AF65-F5344CB8AC3E}">
        <p14:creationId xmlns:p14="http://schemas.microsoft.com/office/powerpoint/2010/main" val="1159152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20713"/>
            <a:ext cx="7778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smtClean="0"/>
              <a:t>Klik om het opmaakprofiel van de modeltitel te bewerken</a:t>
            </a:r>
          </a:p>
        </p:txBody>
      </p:sp>
      <p:sp>
        <p:nvSpPr>
          <p:cNvPr id="4099" name="Rectangle 3"/>
          <p:cNvSpPr>
            <a:spLocks noGrp="1" noChangeArrowheads="1"/>
          </p:cNvSpPr>
          <p:nvPr>
            <p:ph type="body" idx="1"/>
          </p:nvPr>
        </p:nvSpPr>
        <p:spPr bwMode="auto">
          <a:xfrm>
            <a:off x="684213" y="1916113"/>
            <a:ext cx="777875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
        <p:nvSpPr>
          <p:cNvPr id="4102" name="Rectangle 6"/>
          <p:cNvSpPr>
            <a:spLocks noGrp="1" noChangeArrowheads="1"/>
          </p:cNvSpPr>
          <p:nvPr>
            <p:ph type="sldNum" sz="quarter" idx="4"/>
          </p:nvPr>
        </p:nvSpPr>
        <p:spPr bwMode="auto">
          <a:xfrm>
            <a:off x="8313738" y="6121400"/>
            <a:ext cx="779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chemeClr val="accent1"/>
                </a:solidFill>
                <a:latin typeface="+mn-lt"/>
              </a:defRPr>
            </a:lvl1pPr>
          </a:lstStyle>
          <a:p>
            <a:fld id="{EFB7D761-3958-442A-A481-C31A5FA2AD49}" type="slidenum">
              <a:rPr lang="nl-NL"/>
              <a:pPr/>
              <a:t>‹#›</a:t>
            </a:fld>
            <a:endParaRPr lang="nl-NL"/>
          </a:p>
        </p:txBody>
      </p:sp>
      <p:sp>
        <p:nvSpPr>
          <p:cNvPr id="4104" name="Text Box 8"/>
          <p:cNvSpPr txBox="1">
            <a:spLocks noChangeArrowheads="1"/>
          </p:cNvSpPr>
          <p:nvPr/>
        </p:nvSpPr>
        <p:spPr bwMode="auto">
          <a:xfrm>
            <a:off x="317500" y="44450"/>
            <a:ext cx="417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chemeClr val="bg1"/>
                </a:solidFill>
                <a:latin typeface="Arial" charset="0"/>
              </a:rPr>
              <a:t>Stork Prints Austria GmbH</a:t>
            </a:r>
            <a:endParaRPr lang="nl-NL" sz="1400">
              <a:latin typeface="Arial" charset="0"/>
            </a:endParaRPr>
          </a:p>
        </p:txBody>
      </p:sp>
      <p:pic>
        <p:nvPicPr>
          <p:cNvPr id="4108" name="Picture 12" descr="SPG Prints diap_Coolgr"/>
          <p:cNvPicPr>
            <a:picLocks noChangeAspect="1" noChangeArrowheads="1"/>
          </p:cNvPicPr>
          <p:nvPr/>
        </p:nvPicPr>
        <p:blipFill>
          <a:blip r:embed="rId14"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010400" y="6388100"/>
            <a:ext cx="1871663" cy="5461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1" fontAlgn="base" hangingPunct="1">
        <a:spcBef>
          <a:spcPct val="0"/>
        </a:spcBef>
        <a:spcAft>
          <a:spcPct val="0"/>
        </a:spcAft>
        <a:defRPr sz="3200" b="1">
          <a:solidFill>
            <a:srgbClr val="010000"/>
          </a:solidFill>
          <a:latin typeface="+mj-lt"/>
          <a:ea typeface="+mj-ea"/>
          <a:cs typeface="+mj-cs"/>
        </a:defRPr>
      </a:lvl1pPr>
      <a:lvl2pPr algn="l" rtl="0" eaLnBrk="1" fontAlgn="base" hangingPunct="1">
        <a:spcBef>
          <a:spcPct val="0"/>
        </a:spcBef>
        <a:spcAft>
          <a:spcPct val="0"/>
        </a:spcAft>
        <a:defRPr sz="3200" b="1">
          <a:solidFill>
            <a:srgbClr val="010000"/>
          </a:solidFill>
          <a:latin typeface="Arial" charset="0"/>
        </a:defRPr>
      </a:lvl2pPr>
      <a:lvl3pPr algn="l" rtl="0" eaLnBrk="1" fontAlgn="base" hangingPunct="1">
        <a:spcBef>
          <a:spcPct val="0"/>
        </a:spcBef>
        <a:spcAft>
          <a:spcPct val="0"/>
        </a:spcAft>
        <a:defRPr sz="3200" b="1">
          <a:solidFill>
            <a:srgbClr val="010000"/>
          </a:solidFill>
          <a:latin typeface="Arial" charset="0"/>
        </a:defRPr>
      </a:lvl3pPr>
      <a:lvl4pPr algn="l" rtl="0" eaLnBrk="1" fontAlgn="base" hangingPunct="1">
        <a:spcBef>
          <a:spcPct val="0"/>
        </a:spcBef>
        <a:spcAft>
          <a:spcPct val="0"/>
        </a:spcAft>
        <a:defRPr sz="3200" b="1">
          <a:solidFill>
            <a:srgbClr val="010000"/>
          </a:solidFill>
          <a:latin typeface="Arial" charset="0"/>
        </a:defRPr>
      </a:lvl4pPr>
      <a:lvl5pPr algn="l" rtl="0" eaLnBrk="1" fontAlgn="base" hangingPunct="1">
        <a:spcBef>
          <a:spcPct val="0"/>
        </a:spcBef>
        <a:spcAft>
          <a:spcPct val="0"/>
        </a:spcAft>
        <a:defRPr sz="3200" b="1">
          <a:solidFill>
            <a:srgbClr val="010000"/>
          </a:solidFill>
          <a:latin typeface="Arial" charset="0"/>
        </a:defRPr>
      </a:lvl5pPr>
      <a:lvl6pPr marL="457200" algn="l" rtl="0" eaLnBrk="1" fontAlgn="base" hangingPunct="1">
        <a:spcBef>
          <a:spcPct val="0"/>
        </a:spcBef>
        <a:spcAft>
          <a:spcPct val="0"/>
        </a:spcAft>
        <a:defRPr sz="3200" b="1">
          <a:solidFill>
            <a:srgbClr val="010000"/>
          </a:solidFill>
          <a:latin typeface="Arial" charset="0"/>
        </a:defRPr>
      </a:lvl6pPr>
      <a:lvl7pPr marL="914400" algn="l" rtl="0" eaLnBrk="1" fontAlgn="base" hangingPunct="1">
        <a:spcBef>
          <a:spcPct val="0"/>
        </a:spcBef>
        <a:spcAft>
          <a:spcPct val="0"/>
        </a:spcAft>
        <a:defRPr sz="3200" b="1">
          <a:solidFill>
            <a:srgbClr val="010000"/>
          </a:solidFill>
          <a:latin typeface="Arial" charset="0"/>
        </a:defRPr>
      </a:lvl7pPr>
      <a:lvl8pPr marL="1371600" algn="l" rtl="0" eaLnBrk="1" fontAlgn="base" hangingPunct="1">
        <a:spcBef>
          <a:spcPct val="0"/>
        </a:spcBef>
        <a:spcAft>
          <a:spcPct val="0"/>
        </a:spcAft>
        <a:defRPr sz="3200" b="1">
          <a:solidFill>
            <a:srgbClr val="010000"/>
          </a:solidFill>
          <a:latin typeface="Arial" charset="0"/>
        </a:defRPr>
      </a:lvl8pPr>
      <a:lvl9pPr marL="1828800" algn="l" rtl="0" eaLnBrk="1" fontAlgn="base" hangingPunct="1">
        <a:spcBef>
          <a:spcPct val="0"/>
        </a:spcBef>
        <a:spcAft>
          <a:spcPct val="0"/>
        </a:spcAft>
        <a:defRPr sz="3200" b="1">
          <a:solidFill>
            <a:srgbClr val="010000"/>
          </a:solidFill>
          <a:latin typeface="Arial" charset="0"/>
        </a:defRPr>
      </a:lvl9pPr>
    </p:titleStyle>
    <p:bodyStyle>
      <a:lvl1pPr marL="227013" indent="-227013"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2pPr>
      <a:lvl3pPr marL="1143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3pPr>
      <a:lvl4pPr marL="1600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4pPr>
      <a:lvl5pPr marL="20574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803920" y="5157192"/>
            <a:ext cx="7656512"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a:solidFill>
                  <a:srgbClr val="010000"/>
                </a:solidFill>
                <a:latin typeface="+mj-lt"/>
                <a:ea typeface="+mj-ea"/>
                <a:cs typeface="+mj-cs"/>
              </a:defRPr>
            </a:lvl1pPr>
            <a:lvl2pPr algn="l" rtl="0" eaLnBrk="1" fontAlgn="base" hangingPunct="1">
              <a:spcBef>
                <a:spcPct val="0"/>
              </a:spcBef>
              <a:spcAft>
                <a:spcPct val="0"/>
              </a:spcAft>
              <a:defRPr sz="3200" b="1">
                <a:solidFill>
                  <a:srgbClr val="010000"/>
                </a:solidFill>
                <a:latin typeface="Arial" charset="0"/>
              </a:defRPr>
            </a:lvl2pPr>
            <a:lvl3pPr algn="l" rtl="0" eaLnBrk="1" fontAlgn="base" hangingPunct="1">
              <a:spcBef>
                <a:spcPct val="0"/>
              </a:spcBef>
              <a:spcAft>
                <a:spcPct val="0"/>
              </a:spcAft>
              <a:defRPr sz="3200" b="1">
                <a:solidFill>
                  <a:srgbClr val="010000"/>
                </a:solidFill>
                <a:latin typeface="Arial" charset="0"/>
              </a:defRPr>
            </a:lvl3pPr>
            <a:lvl4pPr algn="l" rtl="0" eaLnBrk="1" fontAlgn="base" hangingPunct="1">
              <a:spcBef>
                <a:spcPct val="0"/>
              </a:spcBef>
              <a:spcAft>
                <a:spcPct val="0"/>
              </a:spcAft>
              <a:defRPr sz="3200" b="1">
                <a:solidFill>
                  <a:srgbClr val="010000"/>
                </a:solidFill>
                <a:latin typeface="Arial" charset="0"/>
              </a:defRPr>
            </a:lvl4pPr>
            <a:lvl5pPr algn="l" rtl="0" eaLnBrk="1" fontAlgn="base" hangingPunct="1">
              <a:spcBef>
                <a:spcPct val="0"/>
              </a:spcBef>
              <a:spcAft>
                <a:spcPct val="0"/>
              </a:spcAft>
              <a:defRPr sz="3200" b="1">
                <a:solidFill>
                  <a:srgbClr val="010000"/>
                </a:solidFill>
                <a:latin typeface="Arial" charset="0"/>
              </a:defRPr>
            </a:lvl5pPr>
            <a:lvl6pPr marL="457200" algn="l" rtl="0" eaLnBrk="1" fontAlgn="base" hangingPunct="1">
              <a:spcBef>
                <a:spcPct val="0"/>
              </a:spcBef>
              <a:spcAft>
                <a:spcPct val="0"/>
              </a:spcAft>
              <a:defRPr sz="3200" b="1">
                <a:solidFill>
                  <a:srgbClr val="010000"/>
                </a:solidFill>
                <a:latin typeface="Arial" charset="0"/>
              </a:defRPr>
            </a:lvl6pPr>
            <a:lvl7pPr marL="914400" algn="l" rtl="0" eaLnBrk="1" fontAlgn="base" hangingPunct="1">
              <a:spcBef>
                <a:spcPct val="0"/>
              </a:spcBef>
              <a:spcAft>
                <a:spcPct val="0"/>
              </a:spcAft>
              <a:defRPr sz="3200" b="1">
                <a:solidFill>
                  <a:srgbClr val="010000"/>
                </a:solidFill>
                <a:latin typeface="Arial" charset="0"/>
              </a:defRPr>
            </a:lvl7pPr>
            <a:lvl8pPr marL="1371600" algn="l" rtl="0" eaLnBrk="1" fontAlgn="base" hangingPunct="1">
              <a:spcBef>
                <a:spcPct val="0"/>
              </a:spcBef>
              <a:spcAft>
                <a:spcPct val="0"/>
              </a:spcAft>
              <a:defRPr sz="3200" b="1">
                <a:solidFill>
                  <a:srgbClr val="010000"/>
                </a:solidFill>
                <a:latin typeface="Arial" charset="0"/>
              </a:defRPr>
            </a:lvl8pPr>
            <a:lvl9pPr marL="1828800" algn="l" rtl="0" eaLnBrk="1" fontAlgn="base" hangingPunct="1">
              <a:spcBef>
                <a:spcPct val="0"/>
              </a:spcBef>
              <a:spcAft>
                <a:spcPct val="0"/>
              </a:spcAft>
              <a:defRPr sz="3200" b="1">
                <a:solidFill>
                  <a:srgbClr val="010000"/>
                </a:solidFill>
                <a:latin typeface="Arial" charset="0"/>
              </a:defRPr>
            </a:lvl9pPr>
          </a:lstStyle>
          <a:p>
            <a:r>
              <a:rPr lang="nl-NL" dirty="0"/>
              <a:t>bestIMAGE 5.60 CAM Plus, CAM </a:t>
            </a:r>
            <a:r>
              <a:rPr lang="nl-NL" dirty="0" smtClean="0"/>
              <a:t>smart</a:t>
            </a:r>
            <a:br>
              <a:rPr lang="nl-NL" dirty="0" smtClean="0"/>
            </a:br>
            <a:r>
              <a:rPr lang="nl-NL" sz="2400" dirty="0" smtClean="0"/>
              <a:t>December 2012</a:t>
            </a:r>
            <a:r>
              <a:rPr lang="en-GB" sz="2400" dirty="0" smtClean="0"/>
              <a:t/>
            </a:r>
            <a:br>
              <a:rPr lang="en-GB" sz="2400" dirty="0" smtClean="0"/>
            </a:br>
            <a:endParaRPr lang="en-GB" dirty="0"/>
          </a:p>
        </p:txBody>
      </p:sp>
      <p:grpSp>
        <p:nvGrpSpPr>
          <p:cNvPr id="2" name="Group 1"/>
          <p:cNvGrpSpPr/>
          <p:nvPr/>
        </p:nvGrpSpPr>
        <p:grpSpPr>
          <a:xfrm>
            <a:off x="1722462" y="1052736"/>
            <a:ext cx="5657850" cy="2900933"/>
            <a:chOff x="1771000" y="1412776"/>
            <a:chExt cx="5657850" cy="2900933"/>
          </a:xfrm>
          <a:effectLst/>
        </p:grpSpPr>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000" y="1484784"/>
              <a:ext cx="5657850" cy="28289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6" descr="C:\Users\michael\Pictures\Be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2960" y="1412776"/>
              <a:ext cx="3820785" cy="1052433"/>
            </a:xfrm>
            <a:prstGeom prst="rect">
              <a:avLst/>
            </a:prstGeom>
            <a:ln>
              <a:noFill/>
            </a:ln>
            <a:effectLst/>
            <a:extLst>
              <a:ext uri="{909E8E84-426E-40DD-AFC4-6F175D3DCCD1}">
                <a14:hiddenFill xmlns:a14="http://schemas.microsoft.com/office/drawing/2010/main">
                  <a:solidFill>
                    <a:srgbClr val="FFFFFF"/>
                  </a:solidFill>
                </a14:hiddenFill>
              </a:ext>
            </a:extLst>
          </p:spPr>
        </p:pic>
      </p:grpSp>
      <p:cxnSp>
        <p:nvCxnSpPr>
          <p:cNvPr id="7" name="Straight Connector 6"/>
          <p:cNvCxnSpPr/>
          <p:nvPr/>
        </p:nvCxnSpPr>
        <p:spPr>
          <a:xfrm>
            <a:off x="462516" y="4941168"/>
            <a:ext cx="8243334" cy="0"/>
          </a:xfrm>
          <a:prstGeom prst="line">
            <a:avLst/>
          </a:prstGeom>
          <a:effectLst>
            <a:outerShdw blurRad="50800" dist="254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67544" y="4479503"/>
            <a:ext cx="3877152" cy="461665"/>
          </a:xfrm>
          <a:prstGeom prst="rect">
            <a:avLst/>
          </a:prstGeom>
        </p:spPr>
        <p:txBody>
          <a:bodyPr wrap="none">
            <a:spAutoFit/>
          </a:bodyPr>
          <a:lstStyle/>
          <a:p>
            <a:r>
              <a:rPr lang="nl-NL" dirty="0">
                <a:latin typeface="Segoe UI" pitchFamily="34" charset="0"/>
                <a:cs typeface="Segoe UI" pitchFamily="34" charset="0"/>
              </a:rPr>
              <a:t>Explore the new features of</a:t>
            </a:r>
            <a:endParaRPr lang="en-US" dirty="0">
              <a:latin typeface="Segoe UI" pitchFamily="34" charset="0"/>
              <a:cs typeface="Segoe U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2999" y="1605458"/>
            <a:ext cx="4669481" cy="4415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412776"/>
            <a:ext cx="4666119"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ular Callout 9"/>
          <p:cNvSpPr/>
          <p:nvPr/>
        </p:nvSpPr>
        <p:spPr bwMode="auto">
          <a:xfrm>
            <a:off x="251520" y="719700"/>
            <a:ext cx="2319456" cy="432048"/>
          </a:xfrm>
          <a:prstGeom prst="wedgeRectCallout">
            <a:avLst>
              <a:gd name="adj1" fmla="val 44563"/>
              <a:gd name="adj2" fmla="val 368097"/>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625475" indent="-625475" algn="ctr"/>
            <a:r>
              <a:rPr lang="en-GB" sz="1200" dirty="0" smtClean="0">
                <a:latin typeface="Segoe UI" pitchFamily="34" charset="0"/>
                <a:cs typeface="Segoe UI" pitchFamily="34" charset="0"/>
              </a:rPr>
              <a:t>Select </a:t>
            </a:r>
            <a:r>
              <a:rPr lang="en-GB" sz="1200" dirty="0">
                <a:latin typeface="Segoe UI" pitchFamily="34" charset="0"/>
                <a:cs typeface="Segoe UI" pitchFamily="34" charset="0"/>
              </a:rPr>
              <a:t>job layout  and </a:t>
            </a:r>
            <a:r>
              <a:rPr lang="en-GB" sz="1200" dirty="0" smtClean="0">
                <a:latin typeface="Segoe UI" pitchFamily="34" charset="0"/>
                <a:cs typeface="Segoe UI" pitchFamily="34" charset="0"/>
              </a:rPr>
              <a:t>position</a:t>
            </a:r>
            <a:endParaRPr lang="en-GB" sz="1200" dirty="0">
              <a:latin typeface="Segoe UI" pitchFamily="34" charset="0"/>
              <a:cs typeface="Segoe UI" pitchFamily="34" charset="0"/>
            </a:endParaRPr>
          </a:p>
        </p:txBody>
      </p:sp>
      <p:sp>
        <p:nvSpPr>
          <p:cNvPr id="11" name="Rectangular Callout 10"/>
          <p:cNvSpPr/>
          <p:nvPr/>
        </p:nvSpPr>
        <p:spPr bwMode="auto">
          <a:xfrm>
            <a:off x="3851920" y="719701"/>
            <a:ext cx="5040560" cy="432048"/>
          </a:xfrm>
          <a:prstGeom prst="wedgeRectCallout">
            <a:avLst>
              <a:gd name="adj1" fmla="val 20639"/>
              <a:gd name="adj2" fmla="val 625240"/>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625475" indent="-625475" algn="ctr"/>
            <a:r>
              <a:rPr lang="en-GB" sz="1200" dirty="0" smtClean="0">
                <a:latin typeface="Segoe UI" pitchFamily="34" charset="0"/>
                <a:cs typeface="Segoe UI" pitchFamily="34" charset="0"/>
              </a:rPr>
              <a:t>Select </a:t>
            </a:r>
            <a:r>
              <a:rPr lang="en-GB" sz="1200" dirty="0">
                <a:latin typeface="Segoe UI" pitchFamily="34" charset="0"/>
                <a:cs typeface="Segoe UI" pitchFamily="34" charset="0"/>
              </a:rPr>
              <a:t>job object properties (files, text, print sequence mark shapes, etc.)</a:t>
            </a:r>
            <a:endParaRPr lang="en-US" sz="1200" dirty="0">
              <a:latin typeface="Segoe UI" pitchFamily="34" charset="0"/>
              <a:cs typeface="Segoe UI" pitchFamily="34" charset="0"/>
            </a:endParaRPr>
          </a:p>
        </p:txBody>
      </p:sp>
      <p:sp>
        <p:nvSpPr>
          <p:cNvPr id="12" name="Oval 11"/>
          <p:cNvSpPr/>
          <p:nvPr/>
        </p:nvSpPr>
        <p:spPr bwMode="auto">
          <a:xfrm>
            <a:off x="2402032" y="547417"/>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600" i="0" u="none" strike="noStrike" cap="none" normalizeH="0" baseline="0" dirty="0" smtClean="0">
                <a:ln>
                  <a:noFill/>
                </a:ln>
                <a:solidFill>
                  <a:schemeClr val="tx1"/>
                </a:solidFill>
                <a:effectLst/>
                <a:latin typeface="Segoe UI" pitchFamily="34" charset="0"/>
                <a:cs typeface="Segoe UI" pitchFamily="34" charset="0"/>
              </a:rPr>
              <a:t>2</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
        <p:nvSpPr>
          <p:cNvPr id="13" name="Oval 12"/>
          <p:cNvSpPr/>
          <p:nvPr/>
        </p:nvSpPr>
        <p:spPr bwMode="auto">
          <a:xfrm>
            <a:off x="8712460" y="540138"/>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600" dirty="0" smtClean="0">
                <a:solidFill>
                  <a:schemeClr val="tx1"/>
                </a:solidFill>
                <a:latin typeface="Segoe UI" pitchFamily="34" charset="0"/>
                <a:cs typeface="Segoe UI" pitchFamily="34" charset="0"/>
              </a:rPr>
              <a:t>3</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Tree>
    <p:extLst>
      <p:ext uri="{BB962C8B-B14F-4D97-AF65-F5344CB8AC3E}">
        <p14:creationId xmlns:p14="http://schemas.microsoft.com/office/powerpoint/2010/main" val="336158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821" y="1333951"/>
            <a:ext cx="6619539" cy="490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ular Callout 4"/>
          <p:cNvSpPr/>
          <p:nvPr/>
        </p:nvSpPr>
        <p:spPr bwMode="auto">
          <a:xfrm>
            <a:off x="2267744" y="722387"/>
            <a:ext cx="4464496" cy="432048"/>
          </a:xfrm>
          <a:prstGeom prst="wedgeRectCallout">
            <a:avLst>
              <a:gd name="adj1" fmla="val 16186"/>
              <a:gd name="adj2" fmla="val 210209"/>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719138" indent="-719138" algn="ctr"/>
            <a:r>
              <a:rPr lang="en-GB" sz="1200" dirty="0" smtClean="0">
                <a:latin typeface="Segoe UI" pitchFamily="34" charset="0"/>
                <a:cs typeface="Segoe UI" pitchFamily="34" charset="0"/>
              </a:rPr>
              <a:t>Optional </a:t>
            </a:r>
            <a:r>
              <a:rPr lang="en-GB" sz="1200" dirty="0">
                <a:latin typeface="Segoe UI" pitchFamily="34" charset="0"/>
                <a:cs typeface="Segoe UI" pitchFamily="34" charset="0"/>
              </a:rPr>
              <a:t>change some default parameters of this job template.</a:t>
            </a:r>
            <a:endParaRPr lang="en-US" sz="1200" dirty="0">
              <a:latin typeface="Segoe UI" pitchFamily="34" charset="0"/>
              <a:cs typeface="Segoe UI" pitchFamily="34" charset="0"/>
            </a:endParaRPr>
          </a:p>
        </p:txBody>
      </p:sp>
      <p:sp>
        <p:nvSpPr>
          <p:cNvPr id="6" name="Oval 5"/>
          <p:cNvSpPr/>
          <p:nvPr/>
        </p:nvSpPr>
        <p:spPr bwMode="auto">
          <a:xfrm>
            <a:off x="6555128" y="548221"/>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600" i="0" u="none" strike="noStrike" cap="none" normalizeH="0" baseline="0" dirty="0" smtClean="0">
                <a:ln>
                  <a:noFill/>
                </a:ln>
                <a:solidFill>
                  <a:schemeClr val="tx1"/>
                </a:solidFill>
                <a:effectLst/>
                <a:latin typeface="Segoe UI" pitchFamily="34" charset="0"/>
                <a:cs typeface="Segoe UI" pitchFamily="34" charset="0"/>
              </a:rPr>
              <a:t>4</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
        <p:nvSpPr>
          <p:cNvPr id="7" name="Rounded Rectangle 6"/>
          <p:cNvSpPr/>
          <p:nvPr/>
        </p:nvSpPr>
        <p:spPr bwMode="auto">
          <a:xfrm>
            <a:off x="6182138" y="5861733"/>
            <a:ext cx="818255" cy="303572"/>
          </a:xfrm>
          <a:prstGeom prst="roundRect">
            <a:avLst/>
          </a:prstGeom>
          <a:noFill/>
          <a:ln w="19050">
            <a:solidFill>
              <a:schemeClr val="accent1"/>
            </a:solidFill>
            <a:headEnd type="none" w="med" len="med"/>
            <a:tailEnd type="none" w="med" len="med"/>
          </a:ln>
          <a:effectLst>
            <a:glow rad="63500">
              <a:schemeClr val="accent5">
                <a:satMod val="175000"/>
                <a:alpha val="40000"/>
              </a:schemeClr>
            </a:glow>
          </a:effectLs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spTree>
    <p:extLst>
      <p:ext uri="{BB962C8B-B14F-4D97-AF65-F5344CB8AC3E}">
        <p14:creationId xmlns:p14="http://schemas.microsoft.com/office/powerpoint/2010/main" val="1518133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4095868" cy="5559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7053" y="4725144"/>
            <a:ext cx="1508824" cy="1239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Isosceles Triangle 6"/>
          <p:cNvSpPr/>
          <p:nvPr/>
        </p:nvSpPr>
        <p:spPr bwMode="auto">
          <a:xfrm rot="16200000">
            <a:off x="739362" y="5020803"/>
            <a:ext cx="1239389" cy="648072"/>
          </a:xfrm>
          <a:prstGeom prst="triangle">
            <a:avLst>
              <a:gd name="adj" fmla="val 8468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alpha val="0"/>
                </a:schemeClr>
              </a:gs>
            </a:gsLst>
            <a:lin ang="16200000" scaled="1"/>
            <a:tileRect/>
          </a:gradFill>
          <a:ln w="9525"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sp>
        <p:nvSpPr>
          <p:cNvPr id="5" name="Rounded Rectangle 4"/>
          <p:cNvSpPr/>
          <p:nvPr/>
        </p:nvSpPr>
        <p:spPr bwMode="auto">
          <a:xfrm>
            <a:off x="1697053" y="5517232"/>
            <a:ext cx="826419" cy="216024"/>
          </a:xfrm>
          <a:prstGeom prst="roundRect">
            <a:avLst/>
          </a:prstGeom>
          <a:noFill/>
          <a:ln w="12700">
            <a:solidFill>
              <a:schemeClr val="accent1"/>
            </a:solidFill>
            <a:headEnd type="none" w="med" len="med"/>
            <a:tailEnd type="none" w="med" len="med"/>
          </a:ln>
          <a:effectLst>
            <a:glow rad="63500">
              <a:schemeClr val="accent5">
                <a:satMod val="175000"/>
                <a:alpha val="40000"/>
              </a:schemeClr>
            </a:glow>
          </a:effectLs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cxnSp>
        <p:nvCxnSpPr>
          <p:cNvPr id="8" name="Straight Arrow Connector 7"/>
          <p:cNvCxnSpPr>
            <a:stCxn id="10" idx="4"/>
          </p:cNvCxnSpPr>
          <p:nvPr/>
        </p:nvCxnSpPr>
        <p:spPr bwMode="auto">
          <a:xfrm flipH="1">
            <a:off x="2043133" y="1840279"/>
            <a:ext cx="1301090" cy="557557"/>
          </a:xfrm>
          <a:prstGeom prst="straightConnector1">
            <a:avLst/>
          </a:prstGeom>
          <a:ln>
            <a:solidFill>
              <a:schemeClr val="accent1"/>
            </a:solidFill>
            <a:headEnd type="none" w="med" len="med"/>
            <a:tailEnd type="triangle" w="med" len="med"/>
          </a:ln>
          <a:effectLst/>
          <a:extLst/>
        </p:spPr>
        <p:style>
          <a:lnRef idx="2">
            <a:schemeClr val="accent6"/>
          </a:lnRef>
          <a:fillRef idx="0">
            <a:schemeClr val="accent6"/>
          </a:fillRef>
          <a:effectRef idx="1">
            <a:schemeClr val="accent6"/>
          </a:effectRef>
          <a:fontRef idx="minor">
            <a:schemeClr val="tx1"/>
          </a:fontRef>
        </p:style>
      </p:cxnSp>
      <p:cxnSp>
        <p:nvCxnSpPr>
          <p:cNvPr id="12" name="Straight Arrow Connector 11"/>
          <p:cNvCxnSpPr/>
          <p:nvPr/>
        </p:nvCxnSpPr>
        <p:spPr bwMode="auto">
          <a:xfrm flipH="1">
            <a:off x="2043132" y="1844824"/>
            <a:ext cx="1296455" cy="0"/>
          </a:xfrm>
          <a:prstGeom prst="straightConnector1">
            <a:avLst/>
          </a:prstGeom>
          <a:ln>
            <a:solidFill>
              <a:schemeClr val="accent1"/>
            </a:solidFill>
            <a:headEnd type="none" w="med" len="med"/>
            <a:tailEnd type="triangle" w="med" len="med"/>
          </a:ln>
          <a:effectLst/>
          <a:extLst/>
        </p:spPr>
        <p:style>
          <a:lnRef idx="2">
            <a:schemeClr val="accent6"/>
          </a:lnRef>
          <a:fillRef idx="0">
            <a:schemeClr val="accent6"/>
          </a:fillRef>
          <a:effectRef idx="1">
            <a:schemeClr val="accent6"/>
          </a:effectRef>
          <a:fontRef idx="minor">
            <a:schemeClr val="tx1"/>
          </a:fontRef>
        </p:style>
      </p:cxnSp>
      <p:sp>
        <p:nvSpPr>
          <p:cNvPr id="10" name="Rectangular Callout 9"/>
          <p:cNvSpPr/>
          <p:nvPr/>
        </p:nvSpPr>
        <p:spPr bwMode="auto">
          <a:xfrm>
            <a:off x="3555300" y="1642555"/>
            <a:ext cx="1476164" cy="621069"/>
          </a:xfrm>
          <a:prstGeom prst="wedgeRectCallout">
            <a:avLst>
              <a:gd name="adj1" fmla="val -64299"/>
              <a:gd name="adj2" fmla="val -18164"/>
            </a:avLst>
          </a:prstGeom>
          <a:ln>
            <a:solidFill>
              <a:schemeClr val="accent1"/>
            </a:solidFill>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Segoe UI" pitchFamily="34" charset="0"/>
                <a:cs typeface="Segoe UI" pitchFamily="34" charset="0"/>
              </a:rPr>
              <a:t>Position of Logo</a:t>
            </a:r>
            <a:r>
              <a:rPr kumimoji="0" lang="en-GB" sz="1100" b="0" i="0" u="none" strike="noStrike" cap="none" normalizeH="0" dirty="0" smtClean="0">
                <a:ln>
                  <a:noFill/>
                </a:ln>
                <a:solidFill>
                  <a:schemeClr val="tx1"/>
                </a:solidFill>
                <a:effectLst/>
                <a:latin typeface="Segoe UI" pitchFamily="34" charset="0"/>
                <a:cs typeface="Segoe UI" pitchFamily="34" charset="0"/>
              </a:rPr>
              <a:t> or </a:t>
            </a:r>
          </a:p>
          <a:p>
            <a:pPr marL="0" marR="0" indent="0" algn="l" defTabSz="914400" rtl="0" eaLnBrk="1" fontAlgn="base" latinLnBrk="0" hangingPunct="1">
              <a:lnSpc>
                <a:spcPct val="100000"/>
              </a:lnSpc>
              <a:spcBef>
                <a:spcPct val="0"/>
              </a:spcBef>
              <a:spcAft>
                <a:spcPct val="0"/>
              </a:spcAft>
              <a:buClrTx/>
              <a:buSzTx/>
              <a:buFontTx/>
              <a:buNone/>
              <a:tabLst/>
            </a:pPr>
            <a:r>
              <a:rPr lang="en-GB" sz="1100" dirty="0">
                <a:solidFill>
                  <a:schemeClr val="tx1"/>
                </a:solidFill>
                <a:latin typeface="Segoe UI" pitchFamily="34" charset="0"/>
                <a:cs typeface="Segoe UI" pitchFamily="34" charset="0"/>
              </a:rPr>
              <a:t>T</a:t>
            </a:r>
            <a:r>
              <a:rPr kumimoji="0" lang="en-GB" sz="1100" b="0" i="0" u="none" strike="noStrike" cap="none" normalizeH="0" dirty="0" smtClean="0">
                <a:ln>
                  <a:noFill/>
                </a:ln>
                <a:solidFill>
                  <a:schemeClr val="tx1"/>
                </a:solidFill>
                <a:effectLst/>
                <a:latin typeface="Segoe UI" pitchFamily="34" charset="0"/>
                <a:cs typeface="Segoe UI" pitchFamily="34" charset="0"/>
              </a:rPr>
              <a:t>ext is automatically </a:t>
            </a:r>
          </a:p>
          <a:p>
            <a:pPr marL="0" marR="0" indent="0" algn="l" defTabSz="914400" rtl="0" eaLnBrk="1" fontAlgn="base" latinLnBrk="0" hangingPunct="1">
              <a:lnSpc>
                <a:spcPct val="100000"/>
              </a:lnSpc>
              <a:spcBef>
                <a:spcPct val="0"/>
              </a:spcBef>
              <a:spcAft>
                <a:spcPct val="0"/>
              </a:spcAft>
              <a:buClrTx/>
              <a:buSzTx/>
              <a:buFontTx/>
              <a:buNone/>
              <a:tabLst/>
            </a:pPr>
            <a:r>
              <a:rPr lang="en-GB" sz="1100" baseline="0" dirty="0" smtClean="0">
                <a:solidFill>
                  <a:schemeClr val="tx1"/>
                </a:solidFill>
                <a:latin typeface="Segoe UI" pitchFamily="34" charset="0"/>
                <a:cs typeface="Segoe UI" pitchFamily="34" charset="0"/>
              </a:rPr>
              <a:t>each after the other.</a:t>
            </a:r>
            <a:endParaRPr kumimoji="0" lang="en-US" sz="1100" b="0" i="0" u="none" strike="noStrike" cap="none" normalizeH="0" baseline="0" dirty="0" smtClean="0">
              <a:ln>
                <a:noFill/>
              </a:ln>
              <a:solidFill>
                <a:schemeClr val="tx1"/>
              </a:solidFill>
              <a:effectLst/>
              <a:latin typeface="Segoe UI" pitchFamily="34" charset="0"/>
              <a:cs typeface="Segoe UI" pitchFamily="34" charset="0"/>
            </a:endParaRPr>
          </a:p>
        </p:txBody>
      </p:sp>
      <p:sp>
        <p:nvSpPr>
          <p:cNvPr id="26" name="TextBox 25"/>
          <p:cNvSpPr txBox="1"/>
          <p:nvPr/>
        </p:nvSpPr>
        <p:spPr>
          <a:xfrm>
            <a:off x="5148064" y="764704"/>
            <a:ext cx="3630758" cy="861774"/>
          </a:xfrm>
          <a:prstGeom prst="rect">
            <a:avLst/>
          </a:prstGeom>
          <a:noFill/>
        </p:spPr>
        <p:txBody>
          <a:bodyPr wrap="square" rtlCol="0">
            <a:spAutoFit/>
          </a:bodyPr>
          <a:lstStyle/>
          <a:p>
            <a:r>
              <a:rPr lang="en-GB" sz="1400" dirty="0" smtClean="0">
                <a:latin typeface="Segoe UI" pitchFamily="34" charset="0"/>
                <a:cs typeface="Segoe UI" pitchFamily="34" charset="0"/>
              </a:rPr>
              <a:t>New option </a:t>
            </a:r>
            <a:r>
              <a:rPr lang="en-GB" sz="1400" b="1" dirty="0" smtClean="0">
                <a:solidFill>
                  <a:schemeClr val="accent1">
                    <a:lumMod val="75000"/>
                  </a:schemeClr>
                </a:solidFill>
                <a:latin typeface="Segoe UI" pitchFamily="34" charset="0"/>
                <a:cs typeface="Segoe UI" pitchFamily="34" charset="0"/>
              </a:rPr>
              <a:t>Auto positioning</a:t>
            </a:r>
            <a:r>
              <a:rPr lang="en-GB" sz="1200" dirty="0" smtClean="0">
                <a:solidFill>
                  <a:schemeClr val="accent1">
                    <a:lumMod val="75000"/>
                  </a:schemeClr>
                </a:solidFill>
                <a:latin typeface="Segoe UI" pitchFamily="34" charset="0"/>
                <a:cs typeface="Segoe UI" pitchFamily="34" charset="0"/>
              </a:rPr>
              <a:t/>
            </a:r>
            <a:br>
              <a:rPr lang="en-GB" sz="1200" dirty="0" smtClean="0">
                <a:solidFill>
                  <a:schemeClr val="accent1">
                    <a:lumMod val="75000"/>
                  </a:schemeClr>
                </a:solidFill>
                <a:latin typeface="Segoe UI" pitchFamily="34" charset="0"/>
                <a:cs typeface="Segoe UI" pitchFamily="34" charset="0"/>
              </a:rPr>
            </a:br>
            <a:r>
              <a:rPr lang="en-GB" sz="1200" dirty="0" smtClean="0">
                <a:latin typeface="Segoe UI" pitchFamily="34" charset="0"/>
                <a:cs typeface="Segoe UI" pitchFamily="34" charset="0"/>
              </a:rPr>
              <a:t>for Text or Logo inside registration mark object makes it easy to make full featured registration marks on textile screens with less afford.</a:t>
            </a:r>
            <a:endParaRPr lang="en-US" sz="1200" dirty="0">
              <a:latin typeface="Segoe UI" pitchFamily="34" charset="0"/>
              <a:cs typeface="Segoe UI" pitchFamily="34" charset="0"/>
            </a:endParaRPr>
          </a:p>
        </p:txBody>
      </p:sp>
    </p:spTree>
    <p:extLst>
      <p:ext uri="{BB962C8B-B14F-4D97-AF65-F5344CB8AC3E}">
        <p14:creationId xmlns:p14="http://schemas.microsoft.com/office/powerpoint/2010/main" val="3462424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521227"/>
            <a:ext cx="5033433" cy="3810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urved Right Arrow 10"/>
          <p:cNvSpPr/>
          <p:nvPr/>
        </p:nvSpPr>
        <p:spPr bwMode="auto">
          <a:xfrm flipV="1">
            <a:off x="800272" y="1848768"/>
            <a:ext cx="644496" cy="3424890"/>
          </a:xfrm>
          <a:prstGeom prst="curvedRightArrow">
            <a:avLst/>
          </a:prstGeom>
          <a:gradFill flip="none" rotWithShape="1">
            <a:gsLst>
              <a:gs pos="0">
                <a:schemeClr val="accent1"/>
              </a:gs>
              <a:gs pos="50000">
                <a:schemeClr val="accent1">
                  <a:tint val="44500"/>
                  <a:satMod val="160000"/>
                </a:schemeClr>
              </a:gs>
              <a:gs pos="100000">
                <a:schemeClr val="accent1">
                  <a:tint val="23500"/>
                  <a:satMod val="160000"/>
                </a:schemeClr>
              </a:gs>
            </a:gsLst>
            <a:lin ang="2700000" scaled="1"/>
            <a:tileRect/>
          </a:gradFill>
          <a:ln w="12700">
            <a:solidFill>
              <a:schemeClr val="accent1"/>
            </a:solidFill>
            <a:headEnd type="none" w="med" len="med"/>
            <a:tailEnd type="none" w="med" len="med"/>
          </a:ln>
          <a:effectLst>
            <a:outerShdw blurRad="50800" dist="38100" dir="2700000" algn="tl" rotWithShape="0">
              <a:prstClr val="black">
                <a:alpha val="40000"/>
              </a:prstClr>
            </a:outerShdw>
          </a:effectLs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sng" strike="noStrike" cap="none" normalizeH="0" baseline="0" smtClean="0">
              <a:ln>
                <a:noFill/>
              </a:ln>
              <a:solidFill>
                <a:schemeClr val="tx1"/>
              </a:solidFill>
              <a:effectLst/>
              <a:latin typeface="Times New Roman" charset="0"/>
            </a:endParaRPr>
          </a:p>
        </p:txBody>
      </p:sp>
      <p:sp>
        <p:nvSpPr>
          <p:cNvPr id="15" name="TextBox 14"/>
          <p:cNvSpPr txBox="1"/>
          <p:nvPr/>
        </p:nvSpPr>
        <p:spPr>
          <a:xfrm>
            <a:off x="395536" y="657205"/>
            <a:ext cx="3816424" cy="677108"/>
          </a:xfrm>
          <a:prstGeom prst="rect">
            <a:avLst/>
          </a:prstGeom>
          <a:noFill/>
        </p:spPr>
        <p:txBody>
          <a:bodyPr wrap="square" rtlCol="0">
            <a:spAutoFit/>
          </a:bodyPr>
          <a:lstStyle/>
          <a:p>
            <a:r>
              <a:rPr lang="en-GB" sz="1400" dirty="0" smtClean="0">
                <a:latin typeface="Segoe UI" pitchFamily="34" charset="0"/>
                <a:cs typeface="Segoe UI" pitchFamily="34" charset="0"/>
              </a:rPr>
              <a:t>With new option </a:t>
            </a:r>
            <a:r>
              <a:rPr lang="en-GB" sz="1400" b="1" dirty="0" smtClean="0">
                <a:solidFill>
                  <a:schemeClr val="accent1">
                    <a:lumMod val="75000"/>
                  </a:schemeClr>
                </a:solidFill>
                <a:latin typeface="Segoe UI" pitchFamily="34" charset="0"/>
                <a:cs typeface="Segoe UI" pitchFamily="34" charset="0"/>
              </a:rPr>
              <a:t>Show default calibrations</a:t>
            </a:r>
            <a:r>
              <a:rPr lang="en-GB" sz="1200" dirty="0" smtClean="0">
                <a:solidFill>
                  <a:schemeClr val="accent1">
                    <a:lumMod val="75000"/>
                  </a:schemeClr>
                </a:solidFill>
                <a:latin typeface="Segoe UI" pitchFamily="34" charset="0"/>
                <a:cs typeface="Segoe UI" pitchFamily="34" charset="0"/>
              </a:rPr>
              <a:t/>
            </a:r>
            <a:br>
              <a:rPr lang="en-GB" sz="1200" dirty="0" smtClean="0">
                <a:solidFill>
                  <a:schemeClr val="accent1">
                    <a:lumMod val="75000"/>
                  </a:schemeClr>
                </a:solidFill>
                <a:latin typeface="Segoe UI" pitchFamily="34" charset="0"/>
                <a:cs typeface="Segoe UI" pitchFamily="34" charset="0"/>
              </a:rPr>
            </a:br>
            <a:r>
              <a:rPr lang="en-GB" sz="1200" dirty="0" smtClean="0">
                <a:latin typeface="Segoe UI" pitchFamily="34" charset="0"/>
                <a:cs typeface="Segoe UI" pitchFamily="34" charset="0"/>
              </a:rPr>
              <a:t>it is possible to hide all default settings and just see customer specific settings.</a:t>
            </a:r>
            <a:endParaRPr lang="en-US" sz="1200" dirty="0">
              <a:latin typeface="Segoe UI" pitchFamily="34" charset="0"/>
              <a:cs typeface="Segoe UI" pitchFamily="34" charset="0"/>
            </a:endParaRPr>
          </a:p>
        </p:txBody>
      </p:sp>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8193" y="2348880"/>
            <a:ext cx="5031409" cy="380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7792" y="2905488"/>
            <a:ext cx="1100064" cy="3000175"/>
          </a:xfrm>
          <a:prstGeom prst="rect">
            <a:avLst/>
          </a:prstGeom>
          <a:noFill/>
          <a:ln>
            <a:noFill/>
          </a:ln>
          <a:effectLst>
            <a:glow rad="63500">
              <a:schemeClr val="accent1">
                <a:satMod val="175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ular Callout 12"/>
          <p:cNvSpPr/>
          <p:nvPr/>
        </p:nvSpPr>
        <p:spPr bwMode="auto">
          <a:xfrm>
            <a:off x="6588224" y="1334313"/>
            <a:ext cx="2324411" cy="900100"/>
          </a:xfrm>
          <a:prstGeom prst="wedgeRectCallout">
            <a:avLst>
              <a:gd name="adj1" fmla="val -62773"/>
              <a:gd name="adj2" fmla="val 119778"/>
            </a:avLst>
          </a:prstGeom>
          <a:ln>
            <a:solidFill>
              <a:schemeClr val="accent1"/>
            </a:solidFill>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r>
              <a:rPr lang="en-GB" sz="1200" dirty="0">
                <a:latin typeface="Segoe UI" pitchFamily="34" charset="0"/>
                <a:cs typeface="Segoe UI" pitchFamily="34" charset="0"/>
              </a:rPr>
              <a:t>It is now possible </a:t>
            </a:r>
            <a:r>
              <a:rPr lang="en-GB" sz="1200" dirty="0" smtClean="0">
                <a:latin typeface="Segoe UI" pitchFamily="34" charset="0"/>
                <a:cs typeface="Segoe UI" pitchFamily="34" charset="0"/>
              </a:rPr>
              <a:t>to create </a:t>
            </a:r>
          </a:p>
          <a:p>
            <a:r>
              <a:rPr lang="en-GB" sz="1200" dirty="0" smtClean="0">
                <a:latin typeface="Segoe UI" pitchFamily="34" charset="0"/>
                <a:cs typeface="Segoe UI" pitchFamily="34" charset="0"/>
              </a:rPr>
              <a:t>production </a:t>
            </a:r>
            <a:r>
              <a:rPr lang="en-GB" sz="1200" dirty="0">
                <a:latin typeface="Segoe UI" pitchFamily="34" charset="0"/>
                <a:cs typeface="Segoe UI" pitchFamily="34" charset="0"/>
              </a:rPr>
              <a:t>calibrations </a:t>
            </a:r>
            <a:r>
              <a:rPr lang="en-GB" sz="1200" dirty="0" smtClean="0">
                <a:latin typeface="Segoe UI" pitchFamily="34" charset="0"/>
                <a:cs typeface="Segoe UI" pitchFamily="34" charset="0"/>
              </a:rPr>
              <a:t>that </a:t>
            </a:r>
            <a:r>
              <a:rPr lang="en-GB" sz="1200" dirty="0">
                <a:latin typeface="Segoe UI" pitchFamily="34" charset="0"/>
                <a:cs typeface="Segoe UI" pitchFamily="34" charset="0"/>
              </a:rPr>
              <a:t>are </a:t>
            </a:r>
            <a:endParaRPr lang="en-GB" sz="1200" dirty="0" smtClean="0">
              <a:latin typeface="Segoe UI" pitchFamily="34" charset="0"/>
              <a:cs typeface="Segoe UI" pitchFamily="34" charset="0"/>
            </a:endParaRPr>
          </a:p>
          <a:p>
            <a:r>
              <a:rPr lang="en-GB" sz="1200" dirty="0" smtClean="0">
                <a:latin typeface="Segoe UI" pitchFamily="34" charset="0"/>
                <a:cs typeface="Segoe UI" pitchFamily="34" charset="0"/>
              </a:rPr>
              <a:t>assigned </a:t>
            </a:r>
            <a:r>
              <a:rPr lang="en-GB" sz="1200" dirty="0">
                <a:latin typeface="Segoe UI" pitchFamily="34" charset="0"/>
                <a:cs typeface="Segoe UI" pitchFamily="34" charset="0"/>
              </a:rPr>
              <a:t>to more than one </a:t>
            </a:r>
            <a:endParaRPr lang="en-GB" sz="1200" dirty="0" smtClean="0">
              <a:latin typeface="Segoe UI" pitchFamily="34" charset="0"/>
              <a:cs typeface="Segoe UI" pitchFamily="34" charset="0"/>
            </a:endParaRPr>
          </a:p>
          <a:p>
            <a:r>
              <a:rPr lang="en-GB" sz="1200" dirty="0" smtClean="0">
                <a:latin typeface="Segoe UI" pitchFamily="34" charset="0"/>
                <a:cs typeface="Segoe UI" pitchFamily="34" charset="0"/>
              </a:rPr>
              <a:t>device </a:t>
            </a:r>
            <a:r>
              <a:rPr lang="en-GB" sz="1200" dirty="0">
                <a:latin typeface="Segoe UI" pitchFamily="34" charset="0"/>
                <a:cs typeface="Segoe UI" pitchFamily="34" charset="0"/>
              </a:rPr>
              <a:t>type.</a:t>
            </a:r>
            <a:endParaRPr lang="en-US" sz="1200" dirty="0">
              <a:latin typeface="Segoe UI" pitchFamily="34" charset="0"/>
              <a:cs typeface="Segoe UI" pitchFamily="34" charset="0"/>
            </a:endParaRPr>
          </a:p>
        </p:txBody>
      </p:sp>
    </p:spTree>
    <p:extLst>
      <p:ext uri="{BB962C8B-B14F-4D97-AF65-F5344CB8AC3E}">
        <p14:creationId xmlns:p14="http://schemas.microsoft.com/office/powerpoint/2010/main" val="1226964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2608" y="764704"/>
            <a:ext cx="8377864" cy="861774"/>
          </a:xfrm>
          <a:prstGeom prst="rect">
            <a:avLst/>
          </a:prstGeom>
          <a:noFill/>
        </p:spPr>
        <p:txBody>
          <a:bodyPr wrap="square" rtlCol="0">
            <a:spAutoFit/>
          </a:bodyPr>
          <a:lstStyle/>
          <a:p>
            <a:r>
              <a:rPr lang="en-GB" sz="1400" dirty="0" smtClean="0">
                <a:latin typeface="Segoe UI" pitchFamily="34" charset="0"/>
                <a:cs typeface="Segoe UI" pitchFamily="34" charset="0"/>
              </a:rPr>
              <a:t>New option </a:t>
            </a:r>
            <a:r>
              <a:rPr lang="en-GB" sz="1400" b="1" dirty="0" smtClean="0">
                <a:solidFill>
                  <a:schemeClr val="accent1">
                    <a:lumMod val="75000"/>
                  </a:schemeClr>
                </a:solidFill>
                <a:latin typeface="Segoe UI" pitchFamily="34" charset="0"/>
                <a:cs typeface="Segoe UI" pitchFamily="34" charset="0"/>
              </a:rPr>
              <a:t>Automatic continue after suction warning</a:t>
            </a:r>
            <a:r>
              <a:rPr lang="en-GB" sz="1200" dirty="0" smtClean="0">
                <a:solidFill>
                  <a:schemeClr val="accent1">
                    <a:lumMod val="75000"/>
                  </a:schemeClr>
                </a:solidFill>
                <a:latin typeface="Segoe UI" pitchFamily="34" charset="0"/>
                <a:cs typeface="Segoe UI" pitchFamily="34" charset="0"/>
              </a:rPr>
              <a:t/>
            </a:r>
            <a:br>
              <a:rPr lang="en-GB" sz="1200" dirty="0" smtClean="0">
                <a:solidFill>
                  <a:schemeClr val="accent1">
                    <a:lumMod val="75000"/>
                  </a:schemeClr>
                </a:solidFill>
                <a:latin typeface="Segoe UI" pitchFamily="34" charset="0"/>
                <a:cs typeface="Segoe UI" pitchFamily="34" charset="0"/>
              </a:rPr>
            </a:br>
            <a:r>
              <a:rPr lang="en-GB" sz="1200" dirty="0" smtClean="0">
                <a:latin typeface="Segoe UI" pitchFamily="34" charset="0"/>
                <a:cs typeface="Segoe UI" pitchFamily="34" charset="0"/>
              </a:rPr>
              <a:t>Machine can be configured to automatically continue the output after a suction warning. (but not suction error!)</a:t>
            </a:r>
            <a:br>
              <a:rPr lang="en-GB" sz="1200" dirty="0" smtClean="0">
                <a:latin typeface="Segoe UI" pitchFamily="34" charset="0"/>
                <a:cs typeface="Segoe UI" pitchFamily="34" charset="0"/>
              </a:rPr>
            </a:br>
            <a:r>
              <a:rPr lang="en-GB" sz="1200" dirty="0" smtClean="0">
                <a:latin typeface="Segoe UI" pitchFamily="34" charset="0"/>
                <a:cs typeface="Segoe UI" pitchFamily="34" charset="0"/>
              </a:rPr>
              <a:t>Machine will go in Pause mode (optionally operator gets a SMS) then will reduce suction power and will enable the filter cleaning. After Follow-up time + 10 seconds machine assumes filter cleaning has successful finished and tries to continue</a:t>
            </a:r>
            <a:endParaRPr lang="en-US" sz="1200" dirty="0">
              <a:latin typeface="Segoe UI" pitchFamily="34" charset="0"/>
              <a:cs typeface="Segoe UI"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617" y="1709801"/>
            <a:ext cx="3553327" cy="4462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139952" y="1791107"/>
            <a:ext cx="4680520" cy="1200329"/>
          </a:xfrm>
          <a:prstGeom prst="rect">
            <a:avLst/>
          </a:prstGeom>
          <a:noFill/>
        </p:spPr>
        <p:txBody>
          <a:bodyPr wrap="square" rtlCol="0">
            <a:spAutoFit/>
          </a:bodyPr>
          <a:lstStyle/>
          <a:p>
            <a:r>
              <a:rPr lang="en-GB" sz="1200" dirty="0" smtClean="0">
                <a:latin typeface="Segoe UI" pitchFamily="34" charset="0"/>
                <a:cs typeface="Segoe UI" pitchFamily="34" charset="0"/>
              </a:rPr>
              <a:t>It will test if suction is out of warning range again and if no other errors are present and if all is OK it will continue (optionally operator gets a SMS).</a:t>
            </a:r>
          </a:p>
          <a:p>
            <a:r>
              <a:rPr lang="en-GB" sz="1200" dirty="0" smtClean="0">
                <a:latin typeface="Segoe UI" pitchFamily="34" charset="0"/>
                <a:cs typeface="Segoe UI" pitchFamily="34" charset="0"/>
              </a:rPr>
              <a:t>If it can not continue it will stay in pause state so that operator can manually continue after solving the problem (optionally operator gets SMS).</a:t>
            </a:r>
            <a:endParaRPr lang="en-US" sz="1200" dirty="0">
              <a:latin typeface="Segoe UI" pitchFamily="34" charset="0"/>
              <a:cs typeface="Segoe UI" pitchFamily="34" charset="0"/>
            </a:endParaRPr>
          </a:p>
        </p:txBody>
      </p:sp>
      <p:sp>
        <p:nvSpPr>
          <p:cNvPr id="8" name="Rounded Rectangle 7"/>
          <p:cNvSpPr/>
          <p:nvPr/>
        </p:nvSpPr>
        <p:spPr bwMode="auto">
          <a:xfrm>
            <a:off x="2291279" y="3140968"/>
            <a:ext cx="1560641" cy="360040"/>
          </a:xfrm>
          <a:prstGeom prst="roundRect">
            <a:avLst/>
          </a:prstGeom>
          <a:noFill/>
          <a:ln w="12700">
            <a:solidFill>
              <a:schemeClr val="accent1"/>
            </a:solidFill>
            <a:headEnd type="none" w="med" len="med"/>
            <a:tailEnd type="none" w="med" len="med"/>
          </a:ln>
          <a:effectLst>
            <a:glow rad="63500">
              <a:schemeClr val="accent5">
                <a:satMod val="175000"/>
                <a:alpha val="40000"/>
              </a:schemeClr>
            </a:glow>
          </a:effectLs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spTree>
    <p:extLst>
      <p:ext uri="{BB962C8B-B14F-4D97-AF65-F5344CB8AC3E}">
        <p14:creationId xmlns:p14="http://schemas.microsoft.com/office/powerpoint/2010/main" val="59311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michael\Pictures\SPG prin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 y="1052736"/>
            <a:ext cx="8248650" cy="1457325"/>
          </a:xfrm>
          <a:prstGeom prst="rect">
            <a:avLst/>
          </a:prstGeom>
          <a:ln>
            <a:noFill/>
          </a:ln>
          <a:effectLst>
            <a:reflection blurRad="101600" stA="16000" dist="127000" dir="5400000" sy="-100000" algn="bl" rotWithShape="0"/>
          </a:effectLst>
          <a:scene3d>
            <a:camera prst="perspectiveContrastingRightFacing">
              <a:rot lat="623785" lon="19800000" rev="213211"/>
            </a:camera>
            <a:lightRig rig="threePt" dir="t"/>
          </a:scene3d>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6043" y="4797152"/>
            <a:ext cx="8401595" cy="1600438"/>
          </a:xfrm>
          <a:prstGeom prst="rect">
            <a:avLst/>
          </a:prstGeom>
          <a:noFill/>
        </p:spPr>
        <p:txBody>
          <a:bodyPr wrap="square" rtlCol="0">
            <a:spAutoFit/>
          </a:bodyPr>
          <a:lstStyle/>
          <a:p>
            <a:pPr algn="just"/>
            <a:r>
              <a:rPr lang="en-GB" sz="1400" dirty="0" smtClean="0">
                <a:solidFill>
                  <a:schemeClr val="tx2"/>
                </a:solidFill>
              </a:rPr>
              <a:t>Copyright </a:t>
            </a:r>
            <a:r>
              <a:rPr lang="en-US" sz="1400" dirty="0" smtClean="0">
                <a:solidFill>
                  <a:schemeClr val="tx2"/>
                </a:solidFill>
              </a:rPr>
              <a:t>© </a:t>
            </a:r>
            <a:r>
              <a:rPr lang="en-GB" sz="1400" dirty="0" smtClean="0">
                <a:solidFill>
                  <a:schemeClr val="tx2"/>
                </a:solidFill>
              </a:rPr>
              <a:t>2012 by Stork Prints Austria GmbH. Permission to copy without fee all or part of this material is granted provided that the copies are not made or distributed for direct commercial advantage and the Stork Prints Austria copyright notice appears. If the majority of the document is copied or redistributed, it must be distributed verbatim, without repagination or reformatting. To copy otherwise requires specific permission from Stork Prints Austria GmbH.</a:t>
            </a:r>
          </a:p>
          <a:p>
            <a:pPr algn="just"/>
            <a:endParaRPr lang="en-GB" sz="1400" dirty="0">
              <a:solidFill>
                <a:schemeClr val="tx2"/>
              </a:solidFill>
            </a:endParaRPr>
          </a:p>
          <a:p>
            <a:pPr algn="just"/>
            <a:r>
              <a:rPr lang="en-GB" sz="1400" dirty="0" smtClean="0">
                <a:solidFill>
                  <a:schemeClr val="tx2"/>
                </a:solidFill>
              </a:rPr>
              <a:t>Stork Prints may make changes to specifications and product descriptions at any time, without notice.</a:t>
            </a:r>
            <a:endParaRPr lang="en-US" sz="1400" dirty="0">
              <a:solidFill>
                <a:schemeClr val="tx2"/>
              </a:solidFill>
            </a:endParaRPr>
          </a:p>
        </p:txBody>
      </p:sp>
      <p:cxnSp>
        <p:nvCxnSpPr>
          <p:cNvPr id="7" name="Straight Connector 6"/>
          <p:cNvCxnSpPr/>
          <p:nvPr/>
        </p:nvCxnSpPr>
        <p:spPr>
          <a:xfrm>
            <a:off x="462516" y="4725144"/>
            <a:ext cx="8243334" cy="0"/>
          </a:xfrm>
          <a:prstGeom prst="line">
            <a:avLst/>
          </a:prstGeom>
          <a:effectLst>
            <a:outerShdw blurRad="50800" dist="254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525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431368"/>
            <a:ext cx="8568953" cy="6093976"/>
          </a:xfrm>
          <a:prstGeom prst="rect">
            <a:avLst/>
          </a:prstGeom>
          <a:noFill/>
        </p:spPr>
        <p:txBody>
          <a:bodyPr wrap="square" rtlCol="0">
            <a:spAutoFit/>
          </a:bodyPr>
          <a:lstStyle/>
          <a:p>
            <a:r>
              <a:rPr lang="en-US" sz="1100" b="1" u="sng" dirty="0" smtClean="0">
                <a:solidFill>
                  <a:schemeClr val="accent1">
                    <a:lumMod val="75000"/>
                  </a:schemeClr>
                </a:solidFill>
                <a:latin typeface="Segoe UI" pitchFamily="34" charset="0"/>
                <a:cs typeface="Segoe UI" pitchFamily="34" charset="0"/>
              </a:rPr>
              <a:t>General:</a:t>
            </a:r>
            <a:endParaRPr lang="en-US" sz="1100" b="1" u="sng" dirty="0">
              <a:solidFill>
                <a:schemeClr val="accent1">
                  <a:lumMod val="75000"/>
                </a:schemeClr>
              </a:solidFill>
              <a:latin typeface="Segoe UI" pitchFamily="34" charset="0"/>
              <a:cs typeface="Segoe UI" pitchFamily="34" charset="0"/>
            </a:endParaRPr>
          </a:p>
          <a:p>
            <a:pPr marL="171450" indent="-171450">
              <a:buFont typeface="Arial" pitchFamily="34" charset="0"/>
              <a:buChar char="•"/>
            </a:pPr>
            <a:r>
              <a:rPr lang="en-US" sz="1100" dirty="0">
                <a:latin typeface="Segoe UI" pitchFamily="34" charset="0"/>
                <a:cs typeface="Segoe UI" pitchFamily="34" charset="0"/>
              </a:rPr>
              <a:t>Supporting </a:t>
            </a:r>
            <a:r>
              <a:rPr lang="en-US" sz="1100" dirty="0" smtClean="0">
                <a:latin typeface="Segoe UI" pitchFamily="34" charset="0"/>
                <a:cs typeface="Segoe UI" pitchFamily="34" charset="0"/>
              </a:rPr>
              <a:t>Windows 8.</a:t>
            </a:r>
            <a:endParaRPr lang="en-US" sz="1100" dirty="0">
              <a:latin typeface="Segoe UI" pitchFamily="34" charset="0"/>
              <a:cs typeface="Segoe UI" pitchFamily="34" charset="0"/>
            </a:endParaRPr>
          </a:p>
          <a:p>
            <a:endParaRPr lang="en-US" sz="1100" b="1" u="sng" dirty="0" smtClean="0">
              <a:solidFill>
                <a:schemeClr val="accent1">
                  <a:lumMod val="75000"/>
                </a:schemeClr>
              </a:solidFill>
              <a:latin typeface="Segoe UI" pitchFamily="34" charset="0"/>
              <a:cs typeface="Segoe UI" pitchFamily="34" charset="0"/>
            </a:endParaRPr>
          </a:p>
          <a:p>
            <a:r>
              <a:rPr lang="en-US" sz="1100" b="1" u="sng" dirty="0" smtClean="0">
                <a:solidFill>
                  <a:schemeClr val="accent1">
                    <a:lumMod val="75000"/>
                  </a:schemeClr>
                </a:solidFill>
                <a:latin typeface="Segoe UI" pitchFamily="34" charset="0"/>
                <a:cs typeface="Segoe UI" pitchFamily="34" charset="0"/>
              </a:rPr>
              <a:t>CAM </a:t>
            </a:r>
            <a:r>
              <a:rPr lang="en-US" sz="1100" b="1" u="sng" dirty="0">
                <a:solidFill>
                  <a:schemeClr val="accent1">
                    <a:lumMod val="75000"/>
                  </a:schemeClr>
                </a:solidFill>
                <a:latin typeface="Segoe UI" pitchFamily="34" charset="0"/>
                <a:cs typeface="Segoe UI" pitchFamily="34" charset="0"/>
              </a:rPr>
              <a:t>smart:</a:t>
            </a:r>
          </a:p>
          <a:p>
            <a:pPr marL="171450" indent="-171450">
              <a:buFont typeface="Arial" pitchFamily="34" charset="0"/>
              <a:buChar char="•"/>
            </a:pPr>
            <a:r>
              <a:rPr lang="en-US" sz="1100" dirty="0">
                <a:latin typeface="Segoe UI" pitchFamily="34" charset="0"/>
                <a:cs typeface="Segoe UI" pitchFamily="34" charset="0"/>
              </a:rPr>
              <a:t>Supporting new Device </a:t>
            </a:r>
            <a:r>
              <a:rPr lang="en-US" sz="1100" b="1" dirty="0">
                <a:latin typeface="Segoe UI" pitchFamily="34" charset="0"/>
                <a:cs typeface="Segoe UI" pitchFamily="34" charset="0"/>
              </a:rPr>
              <a:t>smartLEX 696x</a:t>
            </a:r>
            <a:r>
              <a:rPr lang="en-US" sz="1100" dirty="0">
                <a:latin typeface="Segoe UI" pitchFamily="34" charset="0"/>
                <a:cs typeface="Segoe UI" pitchFamily="34" charset="0"/>
              </a:rPr>
              <a:t>.</a:t>
            </a:r>
          </a:p>
          <a:p>
            <a:pPr marL="171450" indent="-171450">
              <a:buFont typeface="Arial" pitchFamily="34" charset="0"/>
              <a:buChar char="•"/>
            </a:pPr>
            <a:r>
              <a:rPr lang="en-US" sz="1100" dirty="0" smtClean="0">
                <a:latin typeface="Segoe UI" pitchFamily="34" charset="0"/>
                <a:cs typeface="Segoe UI" pitchFamily="34" charset="0"/>
              </a:rPr>
              <a:t>Completely </a:t>
            </a:r>
            <a:r>
              <a:rPr lang="en-US" sz="1100" dirty="0">
                <a:latin typeface="Segoe UI" pitchFamily="34" charset="0"/>
                <a:cs typeface="Segoe UI" pitchFamily="34" charset="0"/>
              </a:rPr>
              <a:t>new machine software optimized for finger operation via a touch screen.</a:t>
            </a:r>
          </a:p>
          <a:p>
            <a:pPr marL="176213" indent="-176213">
              <a:buFont typeface="Arial" pitchFamily="34" charset="0"/>
              <a:buChar char="•"/>
            </a:pPr>
            <a:r>
              <a:rPr lang="en-US" sz="1100" b="1" dirty="0">
                <a:latin typeface="Segoe UI" pitchFamily="34" charset="0"/>
                <a:cs typeface="Segoe UI" pitchFamily="34" charset="0"/>
              </a:rPr>
              <a:t>Job </a:t>
            </a:r>
            <a:r>
              <a:rPr lang="en-US" sz="1100" b="1" dirty="0" smtClean="0">
                <a:latin typeface="Segoe UI" pitchFamily="34" charset="0"/>
                <a:cs typeface="Segoe UI" pitchFamily="34" charset="0"/>
              </a:rPr>
              <a:t>wizard:</a:t>
            </a:r>
            <a:endParaRPr lang="en-US" sz="1100" dirty="0">
              <a:latin typeface="Segoe UI" pitchFamily="34" charset="0"/>
              <a:cs typeface="Segoe UI" pitchFamily="34" charset="0"/>
            </a:endParaRPr>
          </a:p>
          <a:p>
            <a:pPr marL="719138" indent="-273050">
              <a:tabLst>
                <a:tab pos="358775" algn="l"/>
              </a:tabLst>
            </a:pPr>
            <a:r>
              <a:rPr lang="en-US" sz="1100" dirty="0">
                <a:latin typeface="Segoe UI" pitchFamily="34" charset="0"/>
                <a:cs typeface="Segoe UI" pitchFamily="34" charset="0"/>
              </a:rPr>
              <a:t>Job creation has been revolutionary simplified and is now based on a wizard interview where customer just provides some basic information and the system generates the complete job in a couple of seconds.</a:t>
            </a:r>
            <a:br>
              <a:rPr lang="en-US" sz="1100" dirty="0">
                <a:latin typeface="Segoe UI" pitchFamily="34" charset="0"/>
                <a:cs typeface="Segoe UI" pitchFamily="34" charset="0"/>
              </a:rPr>
            </a:br>
            <a:r>
              <a:rPr lang="en-US" sz="1100" dirty="0">
                <a:latin typeface="Segoe UI" pitchFamily="34" charset="0"/>
                <a:cs typeface="Segoe UI" pitchFamily="34" charset="0"/>
              </a:rPr>
              <a:t>Several approved machine settings for "SPG Prints Screens" are pre-installed.</a:t>
            </a:r>
          </a:p>
          <a:p>
            <a:pPr marL="719138" lvl="1" indent="-273050">
              <a:tabLst>
                <a:tab pos="358775" algn="l"/>
              </a:tabLst>
            </a:pPr>
            <a:r>
              <a:rPr lang="en-US" sz="1100" b="1" dirty="0">
                <a:latin typeface="Segoe UI" pitchFamily="34" charset="0"/>
                <a:cs typeface="Segoe UI" pitchFamily="34" charset="0"/>
              </a:rPr>
              <a:t>4 standard job templates </a:t>
            </a:r>
            <a:r>
              <a:rPr lang="en-US" sz="1100" dirty="0">
                <a:latin typeface="Segoe UI" pitchFamily="34" charset="0"/>
                <a:cs typeface="Segoe UI" pitchFamily="34" charset="0"/>
              </a:rPr>
              <a:t>are pre-installed:</a:t>
            </a:r>
            <a:br>
              <a:rPr lang="en-US" sz="1100" dirty="0">
                <a:latin typeface="Segoe UI" pitchFamily="34" charset="0"/>
                <a:cs typeface="Segoe UI" pitchFamily="34" charset="0"/>
              </a:rPr>
            </a:br>
            <a:r>
              <a:rPr lang="en-US" sz="1100" dirty="0">
                <a:latin typeface="Segoe UI" pitchFamily="34" charset="0"/>
                <a:cs typeface="Segoe UI" pitchFamily="34" charset="0"/>
              </a:rPr>
              <a:t>Standard templates range from very basic single file job layout up to a full featured job with registration marks and text sections.</a:t>
            </a:r>
          </a:p>
          <a:p>
            <a:pPr marL="719138" lvl="1" indent="-273050">
              <a:tabLst>
                <a:tab pos="358775" algn="l"/>
              </a:tabLst>
            </a:pPr>
            <a:r>
              <a:rPr lang="en-US" sz="1100" b="1" dirty="0">
                <a:latin typeface="Segoe UI" pitchFamily="34" charset="0"/>
                <a:cs typeface="Segoe UI" pitchFamily="34" charset="0"/>
              </a:rPr>
              <a:t>3 customer specific templates</a:t>
            </a:r>
            <a:r>
              <a:rPr lang="en-US" sz="1100" dirty="0">
                <a:latin typeface="Segoe UI" pitchFamily="34" charset="0"/>
                <a:cs typeface="Segoe UI" pitchFamily="34" charset="0"/>
              </a:rPr>
              <a:t> are </a:t>
            </a:r>
            <a:r>
              <a:rPr lang="en-US" sz="1100" b="1" dirty="0">
                <a:latin typeface="Segoe UI" pitchFamily="34" charset="0"/>
                <a:cs typeface="Segoe UI" pitchFamily="34" charset="0"/>
              </a:rPr>
              <a:t>free of charge:</a:t>
            </a:r>
            <a:br>
              <a:rPr lang="en-US" sz="1100" b="1" dirty="0">
                <a:latin typeface="Segoe UI" pitchFamily="34" charset="0"/>
                <a:cs typeface="Segoe UI" pitchFamily="34" charset="0"/>
              </a:rPr>
            </a:br>
            <a:r>
              <a:rPr lang="en-US" sz="1100" dirty="0">
                <a:latin typeface="Segoe UI" pitchFamily="34" charset="0"/>
                <a:cs typeface="Segoe UI" pitchFamily="34" charset="0"/>
              </a:rPr>
              <a:t>According to customers "technical drawing" templates featured job templates with registration marks, text fields (containing macros) and even Logo images can be created.</a:t>
            </a:r>
          </a:p>
          <a:p>
            <a:endParaRPr lang="en-US" sz="1100" b="1" u="sng" dirty="0" smtClean="0">
              <a:latin typeface="Segoe UI" pitchFamily="34" charset="0"/>
              <a:cs typeface="Segoe UI" pitchFamily="34" charset="0"/>
            </a:endParaRPr>
          </a:p>
          <a:p>
            <a:r>
              <a:rPr lang="en-US" sz="1100" b="1" u="sng" dirty="0" smtClean="0">
                <a:solidFill>
                  <a:schemeClr val="accent1">
                    <a:lumMod val="75000"/>
                  </a:schemeClr>
                </a:solidFill>
                <a:latin typeface="Segoe UI" pitchFamily="34" charset="0"/>
                <a:cs typeface="Segoe UI" pitchFamily="34" charset="0"/>
              </a:rPr>
              <a:t>CAM </a:t>
            </a:r>
            <a:r>
              <a:rPr lang="en-US" sz="1100" b="1" u="sng" dirty="0">
                <a:solidFill>
                  <a:schemeClr val="accent1">
                    <a:lumMod val="75000"/>
                  </a:schemeClr>
                </a:solidFill>
                <a:latin typeface="Segoe UI" pitchFamily="34" charset="0"/>
                <a:cs typeface="Segoe UI" pitchFamily="34" charset="0"/>
              </a:rPr>
              <a:t>Plus </a:t>
            </a:r>
            <a:r>
              <a:rPr lang="en-US" sz="1100" b="1" u="sng" dirty="0" smtClean="0">
                <a:solidFill>
                  <a:schemeClr val="accent1">
                    <a:lumMod val="75000"/>
                  </a:schemeClr>
                </a:solidFill>
                <a:latin typeface="Segoe UI" pitchFamily="34" charset="0"/>
                <a:cs typeface="Segoe UI" pitchFamily="34" charset="0"/>
              </a:rPr>
              <a:t>Features:</a:t>
            </a:r>
          </a:p>
          <a:p>
            <a:pPr marL="171450" indent="-171450">
              <a:buFont typeface="Arial" pitchFamily="34" charset="0"/>
              <a:buChar char="•"/>
            </a:pPr>
            <a:r>
              <a:rPr lang="en-US" sz="1100" dirty="0">
                <a:latin typeface="Segoe UI" pitchFamily="34" charset="0"/>
                <a:cs typeface="Segoe UI" pitchFamily="34" charset="0"/>
              </a:rPr>
              <a:t>Supporting new Device </a:t>
            </a:r>
            <a:r>
              <a:rPr lang="en-US" sz="1100" b="1" dirty="0">
                <a:latin typeface="Segoe UI" pitchFamily="34" charset="0"/>
                <a:cs typeface="Segoe UI" pitchFamily="34" charset="0"/>
              </a:rPr>
              <a:t>DLX 703</a:t>
            </a:r>
            <a:r>
              <a:rPr lang="en-US" sz="1100" dirty="0">
                <a:latin typeface="Segoe UI" pitchFamily="34" charset="0"/>
                <a:cs typeface="Segoe UI" pitchFamily="34" charset="0"/>
              </a:rPr>
              <a:t> (LAMS plate engraver + </a:t>
            </a:r>
            <a:r>
              <a:rPr lang="en-US" sz="1100" dirty="0" smtClean="0">
                <a:latin typeface="Segoe UI" pitchFamily="34" charset="0"/>
                <a:cs typeface="Segoe UI" pitchFamily="34" charset="0"/>
              </a:rPr>
              <a:t>on the fly </a:t>
            </a:r>
            <a:r>
              <a:rPr lang="en-US" sz="1100" dirty="0">
                <a:latin typeface="Segoe UI" pitchFamily="34" charset="0"/>
                <a:cs typeface="Segoe UI" pitchFamily="34" charset="0"/>
              </a:rPr>
              <a:t>UV exposer</a:t>
            </a:r>
            <a:r>
              <a:rPr lang="en-US" sz="1100" dirty="0" smtClean="0">
                <a:latin typeface="Segoe UI" pitchFamily="34" charset="0"/>
                <a:cs typeface="Segoe UI" pitchFamily="34" charset="0"/>
              </a:rPr>
              <a:t>).</a:t>
            </a:r>
            <a:endParaRPr lang="en-US" sz="1100" b="1" u="sng" dirty="0">
              <a:latin typeface="Segoe UI" pitchFamily="34" charset="0"/>
              <a:cs typeface="Segoe UI" pitchFamily="34" charset="0"/>
            </a:endParaRPr>
          </a:p>
          <a:p>
            <a:pPr marL="176213" indent="-176213">
              <a:buFont typeface="Arial" pitchFamily="34" charset="0"/>
              <a:buChar char="•"/>
            </a:pPr>
            <a:r>
              <a:rPr lang="en-US" sz="1100" b="1" dirty="0" smtClean="0">
                <a:latin typeface="Segoe UI" pitchFamily="34" charset="0"/>
                <a:cs typeface="Segoe UI" pitchFamily="34" charset="0"/>
              </a:rPr>
              <a:t>Job wizard for textile </a:t>
            </a:r>
            <a:r>
              <a:rPr lang="en-US" sz="1100" dirty="0" smtClean="0">
                <a:latin typeface="Segoe UI" pitchFamily="34" charset="0"/>
                <a:cs typeface="Segoe UI" pitchFamily="34" charset="0"/>
              </a:rPr>
              <a:t>systems:</a:t>
            </a:r>
          </a:p>
          <a:p>
            <a:pPr marL="719138" indent="-273050">
              <a:tabLst>
                <a:tab pos="358775" algn="l"/>
              </a:tabLst>
            </a:pPr>
            <a:r>
              <a:rPr lang="en-US" sz="1100" dirty="0" smtClean="0">
                <a:latin typeface="Segoe UI" pitchFamily="34" charset="0"/>
                <a:cs typeface="Segoe UI" pitchFamily="34" charset="0"/>
              </a:rPr>
              <a:t>Job </a:t>
            </a:r>
            <a:r>
              <a:rPr lang="en-US" sz="1100" dirty="0">
                <a:latin typeface="Segoe UI" pitchFamily="34" charset="0"/>
                <a:cs typeface="Segoe UI" pitchFamily="34" charset="0"/>
              </a:rPr>
              <a:t>creation has been revolutionary simplified and is now based on a wizard interview where customer just provides some basic information and the system generates the complete job in a couple of seconds.</a:t>
            </a:r>
            <a:br>
              <a:rPr lang="en-US" sz="1100" dirty="0">
                <a:latin typeface="Segoe UI" pitchFamily="34" charset="0"/>
                <a:cs typeface="Segoe UI" pitchFamily="34" charset="0"/>
              </a:rPr>
            </a:br>
            <a:r>
              <a:rPr lang="en-US" sz="1100" dirty="0">
                <a:latin typeface="Segoe UI" pitchFamily="34" charset="0"/>
                <a:cs typeface="Segoe UI" pitchFamily="34" charset="0"/>
              </a:rPr>
              <a:t>Several approved machine settings for "SPG Prints Screens" are pre-installed.</a:t>
            </a:r>
          </a:p>
          <a:p>
            <a:pPr marL="719138" lvl="1" indent="-273050">
              <a:tabLst>
                <a:tab pos="358775" algn="l"/>
              </a:tabLst>
            </a:pPr>
            <a:r>
              <a:rPr lang="en-US" sz="1100" b="1" dirty="0">
                <a:latin typeface="Segoe UI" pitchFamily="34" charset="0"/>
                <a:cs typeface="Segoe UI" pitchFamily="34" charset="0"/>
              </a:rPr>
              <a:t>4 standard job templates </a:t>
            </a:r>
            <a:r>
              <a:rPr lang="en-US" sz="1100" dirty="0">
                <a:latin typeface="Segoe UI" pitchFamily="34" charset="0"/>
                <a:cs typeface="Segoe UI" pitchFamily="34" charset="0"/>
              </a:rPr>
              <a:t>are pre-installed:</a:t>
            </a:r>
            <a:br>
              <a:rPr lang="en-US" sz="1100" dirty="0">
                <a:latin typeface="Segoe UI" pitchFamily="34" charset="0"/>
                <a:cs typeface="Segoe UI" pitchFamily="34" charset="0"/>
              </a:rPr>
            </a:br>
            <a:r>
              <a:rPr lang="en-US" sz="1100" dirty="0">
                <a:latin typeface="Segoe UI" pitchFamily="34" charset="0"/>
                <a:cs typeface="Segoe UI" pitchFamily="34" charset="0"/>
              </a:rPr>
              <a:t>Standard templates range from very basic single file job layout up to a full featured job with registration marks and text sections.</a:t>
            </a:r>
          </a:p>
          <a:p>
            <a:pPr marL="719138" lvl="1" indent="-273050">
              <a:tabLst>
                <a:tab pos="358775" algn="l"/>
              </a:tabLst>
            </a:pPr>
            <a:r>
              <a:rPr lang="en-US" sz="1100" b="1" dirty="0">
                <a:latin typeface="Segoe UI" pitchFamily="34" charset="0"/>
                <a:cs typeface="Segoe UI" pitchFamily="34" charset="0"/>
              </a:rPr>
              <a:t>3 customer specific templates</a:t>
            </a:r>
            <a:r>
              <a:rPr lang="en-US" sz="1100" dirty="0">
                <a:latin typeface="Segoe UI" pitchFamily="34" charset="0"/>
                <a:cs typeface="Segoe UI" pitchFamily="34" charset="0"/>
              </a:rPr>
              <a:t> are </a:t>
            </a:r>
            <a:r>
              <a:rPr lang="en-US" sz="1100" b="1" dirty="0">
                <a:latin typeface="Segoe UI" pitchFamily="34" charset="0"/>
                <a:cs typeface="Segoe UI" pitchFamily="34" charset="0"/>
              </a:rPr>
              <a:t>free of charge:</a:t>
            </a:r>
            <a:br>
              <a:rPr lang="en-US" sz="1100" b="1" dirty="0">
                <a:latin typeface="Segoe UI" pitchFamily="34" charset="0"/>
                <a:cs typeface="Segoe UI" pitchFamily="34" charset="0"/>
              </a:rPr>
            </a:br>
            <a:r>
              <a:rPr lang="en-US" sz="1100" dirty="0">
                <a:latin typeface="Segoe UI" pitchFamily="34" charset="0"/>
                <a:cs typeface="Segoe UI" pitchFamily="34" charset="0"/>
              </a:rPr>
              <a:t>According to customers "technical drawing" templates featured job templates with registration marks, text fields (containing macros) and even Logo images can be created.</a:t>
            </a:r>
          </a:p>
          <a:p>
            <a:pPr marL="171450" indent="-171450">
              <a:buFont typeface="Arial" pitchFamily="34" charset="0"/>
              <a:buChar char="•"/>
            </a:pPr>
            <a:r>
              <a:rPr lang="en-US" sz="1100" b="1" dirty="0" smtClean="0">
                <a:latin typeface="Segoe UI" pitchFamily="34" charset="0"/>
                <a:cs typeface="Segoe UI" pitchFamily="34" charset="0"/>
              </a:rPr>
              <a:t>Auto positioning</a:t>
            </a:r>
            <a:r>
              <a:rPr lang="en-US" sz="1100" dirty="0" smtClean="0">
                <a:latin typeface="Segoe UI" pitchFamily="34" charset="0"/>
                <a:cs typeface="Segoe UI" pitchFamily="34" charset="0"/>
              </a:rPr>
              <a:t> feature for </a:t>
            </a:r>
            <a:r>
              <a:rPr lang="en-US" sz="1100" b="1" dirty="0" smtClean="0">
                <a:latin typeface="Segoe UI" pitchFamily="34" charset="0"/>
                <a:cs typeface="Segoe UI" pitchFamily="34" charset="0"/>
              </a:rPr>
              <a:t>inlay Text/Logo</a:t>
            </a:r>
            <a:r>
              <a:rPr lang="en-US" sz="1100" dirty="0" smtClean="0">
                <a:latin typeface="Segoe UI" pitchFamily="34" charset="0"/>
                <a:cs typeface="Segoe UI" pitchFamily="34" charset="0"/>
              </a:rPr>
              <a:t> inside Registration mark objects.</a:t>
            </a:r>
          </a:p>
          <a:p>
            <a:pPr marL="171450" indent="-171450">
              <a:buFont typeface="Arial" pitchFamily="34" charset="0"/>
              <a:buChar char="•"/>
            </a:pPr>
            <a:r>
              <a:rPr lang="en-US" sz="1100" dirty="0" smtClean="0">
                <a:latin typeface="Segoe UI" pitchFamily="34" charset="0"/>
                <a:cs typeface="Segoe UI" pitchFamily="34" charset="0"/>
              </a:rPr>
              <a:t>It </a:t>
            </a:r>
            <a:r>
              <a:rPr lang="en-US" sz="1100" dirty="0">
                <a:latin typeface="Segoe UI" pitchFamily="34" charset="0"/>
                <a:cs typeface="Segoe UI" pitchFamily="34" charset="0"/>
              </a:rPr>
              <a:t>is now possible to define a full automatic screen inflation (additional to the user definable mode).</a:t>
            </a:r>
          </a:p>
          <a:p>
            <a:pPr marL="171450" indent="-171450">
              <a:buFont typeface="Arial" pitchFamily="34" charset="0"/>
              <a:buChar char="•"/>
            </a:pPr>
            <a:r>
              <a:rPr lang="en-US" sz="1100" dirty="0">
                <a:latin typeface="Segoe UI" pitchFamily="34" charset="0"/>
                <a:cs typeface="Segoe UI" pitchFamily="34" charset="0"/>
              </a:rPr>
              <a:t>"</a:t>
            </a:r>
            <a:r>
              <a:rPr lang="en-US" sz="1100" dirty="0" smtClean="0">
                <a:latin typeface="Segoe UI" pitchFamily="34" charset="0"/>
                <a:cs typeface="Segoe UI" pitchFamily="34" charset="0"/>
              </a:rPr>
              <a:t>Automatic continue </a:t>
            </a:r>
            <a:r>
              <a:rPr lang="en-US" sz="1100" dirty="0">
                <a:latin typeface="Segoe UI" pitchFamily="34" charset="0"/>
                <a:cs typeface="Segoe UI" pitchFamily="34" charset="0"/>
              </a:rPr>
              <a:t>after </a:t>
            </a:r>
            <a:r>
              <a:rPr lang="en-US" sz="1100" dirty="0" smtClean="0">
                <a:latin typeface="Segoe UI" pitchFamily="34" charset="0"/>
                <a:cs typeface="Segoe UI" pitchFamily="34" charset="0"/>
              </a:rPr>
              <a:t>suction warning</a:t>
            </a:r>
            <a:r>
              <a:rPr lang="en-US" sz="1100" dirty="0">
                <a:latin typeface="Segoe UI" pitchFamily="34" charset="0"/>
                <a:cs typeface="Segoe UI" pitchFamily="34" charset="0"/>
              </a:rPr>
              <a:t>" can be configured now if machine has suction vacuum sensor and automatic filter cleaning unit.</a:t>
            </a:r>
          </a:p>
          <a:p>
            <a:pPr marL="171450" indent="-171450">
              <a:buFont typeface="Arial" pitchFamily="34" charset="0"/>
              <a:buChar char="•"/>
            </a:pPr>
            <a:r>
              <a:rPr lang="en-US" sz="1100" dirty="0">
                <a:latin typeface="Segoe UI" pitchFamily="34" charset="0"/>
                <a:cs typeface="Segoe UI" pitchFamily="34" charset="0"/>
              </a:rPr>
              <a:t>It is now possible to assign 1 production calibration set to multiple device types.</a:t>
            </a:r>
          </a:p>
          <a:p>
            <a:pPr marL="171450" indent="-171450">
              <a:buFont typeface="Arial" pitchFamily="34" charset="0"/>
              <a:buChar char="•"/>
            </a:pPr>
            <a:r>
              <a:rPr lang="en-US" sz="1100" dirty="0">
                <a:latin typeface="Segoe UI" pitchFamily="34" charset="0"/>
                <a:cs typeface="Segoe UI" pitchFamily="34" charset="0"/>
              </a:rPr>
              <a:t>It is now possible to hide all "default" production calibrations</a:t>
            </a:r>
            <a:r>
              <a:rPr lang="en-US" sz="1100" dirty="0" smtClean="0">
                <a:latin typeface="Segoe UI" pitchFamily="34" charset="0"/>
                <a:cs typeface="Segoe UI" pitchFamily="34" charset="0"/>
              </a:rPr>
              <a:t>.</a:t>
            </a:r>
            <a:endParaRPr lang="en-US" sz="1100" dirty="0">
              <a:latin typeface="Segoe UI" pitchFamily="34" charset="0"/>
              <a:cs typeface="Segoe UI" pitchFamily="34" charset="0"/>
            </a:endParaRPr>
          </a:p>
        </p:txBody>
      </p:sp>
      <p:pic>
        <p:nvPicPr>
          <p:cNvPr id="3" name="Picture 2" descr="F:\Michael\Desktop\Win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496600"/>
            <a:ext cx="432049" cy="436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10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0568" y="1268760"/>
            <a:ext cx="9412811" cy="5040560"/>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323528" y="663079"/>
            <a:ext cx="8424936" cy="738664"/>
          </a:xfrm>
          <a:prstGeom prst="rect">
            <a:avLst/>
          </a:prstGeom>
        </p:spPr>
        <p:txBody>
          <a:bodyPr wrap="square">
            <a:spAutoFit/>
          </a:bodyPr>
          <a:lstStyle/>
          <a:p>
            <a:r>
              <a:rPr lang="en-US" dirty="0">
                <a:latin typeface="Segoe UI" pitchFamily="34" charset="0"/>
                <a:cs typeface="Segoe UI" pitchFamily="34" charset="0"/>
              </a:rPr>
              <a:t>Supporting new d</a:t>
            </a:r>
            <a:r>
              <a:rPr lang="en-US" dirty="0" smtClean="0">
                <a:latin typeface="Segoe UI" pitchFamily="34" charset="0"/>
                <a:cs typeface="Segoe UI" pitchFamily="34" charset="0"/>
              </a:rPr>
              <a:t>evice </a:t>
            </a:r>
            <a:r>
              <a:rPr lang="en-US" b="1" dirty="0" smtClean="0">
                <a:solidFill>
                  <a:schemeClr val="accent1">
                    <a:lumMod val="75000"/>
                  </a:schemeClr>
                </a:solidFill>
                <a:latin typeface="Segoe UI" pitchFamily="34" charset="0"/>
                <a:cs typeface="Segoe UI" pitchFamily="34" charset="0"/>
              </a:rPr>
              <a:t>smartLEX 696X</a:t>
            </a:r>
          </a:p>
          <a:p>
            <a:r>
              <a:rPr lang="en-GB" sz="1800" dirty="0" smtClean="0">
                <a:latin typeface="Segoe UI" pitchFamily="34" charset="0"/>
                <a:cs typeface="Segoe UI" pitchFamily="34" charset="0"/>
              </a:rPr>
              <a:t>(textile screen exposer)</a:t>
            </a:r>
            <a:endParaRPr lang="en-US" sz="1800" dirty="0">
              <a:latin typeface="Segoe UI" pitchFamily="34" charset="0"/>
              <a:cs typeface="Segoe UI" pitchFamily="34" charset="0"/>
            </a:endParaRPr>
          </a:p>
        </p:txBody>
      </p:sp>
    </p:spTree>
    <p:extLst>
      <p:ext uri="{BB962C8B-B14F-4D97-AF65-F5344CB8AC3E}">
        <p14:creationId xmlns:p14="http://schemas.microsoft.com/office/powerpoint/2010/main" val="342750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132856"/>
            <a:ext cx="6564390"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7544" y="620688"/>
            <a:ext cx="8208912" cy="707886"/>
          </a:xfrm>
          <a:prstGeom prst="rect">
            <a:avLst/>
          </a:prstGeom>
          <a:noFill/>
        </p:spPr>
        <p:txBody>
          <a:bodyPr wrap="square" rtlCol="0">
            <a:spAutoFit/>
          </a:bodyPr>
          <a:lstStyle/>
          <a:p>
            <a:pPr algn="ctr"/>
            <a:r>
              <a:rPr lang="en-GB" sz="1600" dirty="0" smtClean="0">
                <a:latin typeface="Segoe UI" pitchFamily="34" charset="0"/>
                <a:cs typeface="Segoe UI" pitchFamily="34" charset="0"/>
              </a:rPr>
              <a:t>smartLEX has a new user interface which is optimized for finger operation.</a:t>
            </a:r>
          </a:p>
          <a:p>
            <a:pPr algn="ctr"/>
            <a:r>
              <a:rPr lang="en-GB" sz="1200" dirty="0" smtClean="0">
                <a:latin typeface="Segoe UI" pitchFamily="34" charset="0"/>
                <a:cs typeface="Segoe UI" pitchFamily="34" charset="0"/>
              </a:rPr>
              <a:t>Complete output process has been improved to make it as simple as possible to be able to produce screens nearly without any training (training videos are provided).</a:t>
            </a:r>
            <a:endParaRPr lang="en-US" sz="1200" dirty="0">
              <a:latin typeface="Segoe UI" pitchFamily="34" charset="0"/>
              <a:cs typeface="Segoe UI" pitchFamily="34" charset="0"/>
            </a:endParaRPr>
          </a:p>
        </p:txBody>
      </p:sp>
      <p:sp>
        <p:nvSpPr>
          <p:cNvPr id="8" name="Rectangular Callout 7"/>
          <p:cNvSpPr/>
          <p:nvPr/>
        </p:nvSpPr>
        <p:spPr bwMode="auto">
          <a:xfrm>
            <a:off x="7139710" y="1628800"/>
            <a:ext cx="1800200" cy="288032"/>
          </a:xfrm>
          <a:prstGeom prst="wedgeRectCallout">
            <a:avLst>
              <a:gd name="adj1" fmla="val -24537"/>
              <a:gd name="adj2" fmla="val 188824"/>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Zoom and</a:t>
            </a:r>
            <a:r>
              <a:rPr kumimoji="0" lang="en-GB" sz="1200" b="0" i="0" u="none" strike="noStrike" cap="none" normalizeH="0" dirty="0" smtClean="0">
                <a:ln>
                  <a:noFill/>
                </a:ln>
                <a:solidFill>
                  <a:schemeClr val="tx1"/>
                </a:solidFill>
                <a:effectLst/>
                <a:latin typeface="Segoe UI Light" pitchFamily="34" charset="0"/>
                <a:cs typeface="Segoe UI Light" pitchFamily="34" charset="0"/>
              </a:rPr>
              <a:t> Preview tools</a:t>
            </a:r>
            <a:endParaRPr kumimoji="0" lang="en-US" sz="1200" b="0" i="0" u="none" strike="noStrike" cap="none" normalizeH="0" baseline="0" dirty="0" smtClean="0">
              <a:ln>
                <a:noFill/>
              </a:ln>
              <a:solidFill>
                <a:schemeClr val="tx1"/>
              </a:solidFill>
              <a:effectLst/>
              <a:latin typeface="Segoe UI Light" pitchFamily="34" charset="0"/>
              <a:cs typeface="Segoe UI Light" pitchFamily="34" charset="0"/>
            </a:endParaRPr>
          </a:p>
        </p:txBody>
      </p:sp>
      <p:sp>
        <p:nvSpPr>
          <p:cNvPr id="10" name="Rectangular Callout 9"/>
          <p:cNvSpPr/>
          <p:nvPr/>
        </p:nvSpPr>
        <p:spPr bwMode="auto">
          <a:xfrm>
            <a:off x="179512" y="1440185"/>
            <a:ext cx="2016224" cy="485031"/>
          </a:xfrm>
          <a:prstGeom prst="wedgeRectCallout">
            <a:avLst>
              <a:gd name="adj1" fmla="val 15090"/>
              <a:gd name="adj2" fmla="val 132810"/>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Job management tools:</a:t>
            </a:r>
          </a:p>
          <a:p>
            <a:pPr marL="0" marR="0" indent="0" algn="l" defTabSz="914400" rtl="0" eaLnBrk="1" fontAlgn="base" latinLnBrk="0" hangingPunct="1">
              <a:lnSpc>
                <a:spcPct val="100000"/>
              </a:lnSpc>
              <a:spcBef>
                <a:spcPct val="0"/>
              </a:spcBef>
              <a:spcAft>
                <a:spcPct val="0"/>
              </a:spcAft>
              <a:buClrTx/>
              <a:buSzTx/>
              <a:buFontTx/>
              <a:buNone/>
              <a:tabLst/>
            </a:pPr>
            <a:r>
              <a:rPr lang="en-GB" sz="1200" dirty="0" smtClean="0">
                <a:latin typeface="Segoe UI Light" pitchFamily="34" charset="0"/>
                <a:cs typeface="Segoe UI Light" pitchFamily="34" charset="0"/>
              </a:rPr>
              <a:t>Create, Load, Save, Spooling</a:t>
            </a:r>
            <a:endParaRPr kumimoji="0" lang="en-US" sz="1200" b="0" i="0" u="none" strike="noStrike" cap="none" normalizeH="0" baseline="0" dirty="0" smtClean="0">
              <a:ln>
                <a:noFill/>
              </a:ln>
              <a:solidFill>
                <a:schemeClr val="tx1"/>
              </a:solidFill>
              <a:effectLst/>
              <a:latin typeface="Segoe UI Light" pitchFamily="34" charset="0"/>
              <a:cs typeface="Segoe UI Light" pitchFamily="34" charset="0"/>
            </a:endParaRPr>
          </a:p>
        </p:txBody>
      </p:sp>
      <p:sp>
        <p:nvSpPr>
          <p:cNvPr id="11" name="Rectangular Callout 10"/>
          <p:cNvSpPr/>
          <p:nvPr/>
        </p:nvSpPr>
        <p:spPr bwMode="auto">
          <a:xfrm>
            <a:off x="179512" y="5805265"/>
            <a:ext cx="2016224" cy="436240"/>
          </a:xfrm>
          <a:prstGeom prst="wedgeRectCallout">
            <a:avLst>
              <a:gd name="adj1" fmla="val 14617"/>
              <a:gd name="adj2" fmla="val -98918"/>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Manual control for machine</a:t>
            </a:r>
          </a:p>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Job options, machine settings</a:t>
            </a:r>
          </a:p>
        </p:txBody>
      </p:sp>
      <p:sp>
        <p:nvSpPr>
          <p:cNvPr id="13" name="Rectangular Callout 12"/>
          <p:cNvSpPr/>
          <p:nvPr/>
        </p:nvSpPr>
        <p:spPr bwMode="auto">
          <a:xfrm>
            <a:off x="4427984" y="1628800"/>
            <a:ext cx="1296143" cy="296416"/>
          </a:xfrm>
          <a:prstGeom prst="wedgeRectCallout">
            <a:avLst>
              <a:gd name="adj1" fmla="val 16560"/>
              <a:gd name="adj2" fmla="val 219571"/>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Job layout display</a:t>
            </a:r>
            <a:endParaRPr kumimoji="0" lang="en-US" sz="1200" b="0" i="0" u="none" strike="noStrike" cap="none" normalizeH="0" baseline="0" dirty="0" smtClean="0">
              <a:ln>
                <a:noFill/>
              </a:ln>
              <a:solidFill>
                <a:schemeClr val="tx1"/>
              </a:solidFill>
              <a:effectLst/>
              <a:latin typeface="Segoe UI Light" pitchFamily="34" charset="0"/>
              <a:cs typeface="Segoe UI Light" pitchFamily="34" charset="0"/>
            </a:endParaRPr>
          </a:p>
        </p:txBody>
      </p:sp>
      <p:sp>
        <p:nvSpPr>
          <p:cNvPr id="14" name="Rectangular Callout 13"/>
          <p:cNvSpPr/>
          <p:nvPr/>
        </p:nvSpPr>
        <p:spPr bwMode="auto">
          <a:xfrm>
            <a:off x="3059832" y="2636912"/>
            <a:ext cx="1368152" cy="292224"/>
          </a:xfrm>
          <a:prstGeom prst="wedgeRectCallout">
            <a:avLst>
              <a:gd name="adj1" fmla="val 16989"/>
              <a:gd name="adj2" fmla="val 102229"/>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File replace button</a:t>
            </a:r>
            <a:endParaRPr kumimoji="0" lang="en-US" sz="1200" b="0" i="0" u="none" strike="noStrike" cap="none" normalizeH="0" baseline="0" dirty="0" smtClean="0">
              <a:ln>
                <a:noFill/>
              </a:ln>
              <a:solidFill>
                <a:schemeClr val="tx1"/>
              </a:solidFill>
              <a:effectLst/>
              <a:latin typeface="Segoe UI Light" pitchFamily="34" charset="0"/>
              <a:cs typeface="Segoe UI Light" pitchFamily="34" charset="0"/>
            </a:endParaRPr>
          </a:p>
        </p:txBody>
      </p:sp>
      <p:sp>
        <p:nvSpPr>
          <p:cNvPr id="15" name="Rectangular Callout 14"/>
          <p:cNvSpPr/>
          <p:nvPr/>
        </p:nvSpPr>
        <p:spPr bwMode="auto">
          <a:xfrm>
            <a:off x="3995936" y="5805264"/>
            <a:ext cx="1368152" cy="292224"/>
          </a:xfrm>
          <a:prstGeom prst="wedgeRectCallout">
            <a:avLst>
              <a:gd name="adj1" fmla="val 21862"/>
              <a:gd name="adj2" fmla="val -99859"/>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Machine status</a:t>
            </a:r>
            <a:endParaRPr kumimoji="0" lang="en-US" sz="1200" b="0" i="0" u="none" strike="noStrike" cap="none" normalizeH="0" baseline="0" dirty="0" smtClean="0">
              <a:ln>
                <a:noFill/>
              </a:ln>
              <a:solidFill>
                <a:schemeClr val="tx1"/>
              </a:solidFill>
              <a:effectLst/>
              <a:latin typeface="Segoe UI Light" pitchFamily="34" charset="0"/>
              <a:cs typeface="Segoe UI Light" pitchFamily="34" charset="0"/>
            </a:endParaRPr>
          </a:p>
        </p:txBody>
      </p:sp>
      <p:sp>
        <p:nvSpPr>
          <p:cNvPr id="16" name="Rectangular Callout 15"/>
          <p:cNvSpPr/>
          <p:nvPr/>
        </p:nvSpPr>
        <p:spPr bwMode="auto">
          <a:xfrm>
            <a:off x="1753022" y="4653136"/>
            <a:ext cx="1018778" cy="436240"/>
          </a:xfrm>
          <a:prstGeom prst="wedgeRectCallout">
            <a:avLst>
              <a:gd name="adj1" fmla="val -21541"/>
              <a:gd name="adj2" fmla="val -84575"/>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Job</a:t>
            </a:r>
            <a:r>
              <a:rPr kumimoji="0" lang="en-GB" sz="1200" b="0" i="0" u="none" strike="noStrike" cap="none" normalizeH="0" dirty="0" smtClean="0">
                <a:ln>
                  <a:noFill/>
                </a:ln>
                <a:solidFill>
                  <a:schemeClr val="tx1"/>
                </a:solidFill>
                <a:effectLst/>
                <a:latin typeface="Segoe UI Light" pitchFamily="34" charset="0"/>
                <a:cs typeface="Segoe UI Light" pitchFamily="34" charset="0"/>
              </a:rPr>
              <a:t> layout list</a:t>
            </a:r>
          </a:p>
          <a:p>
            <a:pPr marL="0" marR="0" indent="0" algn="l" defTabSz="914400" rtl="0" eaLnBrk="1" fontAlgn="base" latinLnBrk="0" hangingPunct="1">
              <a:lnSpc>
                <a:spcPct val="100000"/>
              </a:lnSpc>
              <a:spcBef>
                <a:spcPct val="0"/>
              </a:spcBef>
              <a:spcAft>
                <a:spcPct val="0"/>
              </a:spcAft>
              <a:buClrTx/>
              <a:buSzTx/>
              <a:buFontTx/>
              <a:buNone/>
              <a:tabLst/>
            </a:pPr>
            <a:r>
              <a:rPr lang="en-GB" sz="1200" baseline="0" dirty="0" smtClean="0">
                <a:solidFill>
                  <a:schemeClr val="tx1"/>
                </a:solidFill>
                <a:latin typeface="Segoe UI Light" pitchFamily="34" charset="0"/>
                <a:cs typeface="Segoe UI Light" pitchFamily="34" charset="0"/>
              </a:rPr>
              <a:t>“objects”</a:t>
            </a:r>
            <a:endParaRPr kumimoji="0" lang="en-US" sz="1200" b="0" i="0" u="none" strike="noStrike" cap="none" normalizeH="0" baseline="0" dirty="0" smtClean="0">
              <a:ln>
                <a:noFill/>
              </a:ln>
              <a:solidFill>
                <a:schemeClr val="tx1"/>
              </a:solidFill>
              <a:effectLst/>
              <a:latin typeface="Segoe UI Light" pitchFamily="34" charset="0"/>
              <a:cs typeface="Segoe UI Light" pitchFamily="34" charset="0"/>
            </a:endParaRPr>
          </a:p>
        </p:txBody>
      </p:sp>
      <p:sp>
        <p:nvSpPr>
          <p:cNvPr id="17" name="Rectangular Callout 16"/>
          <p:cNvSpPr/>
          <p:nvPr/>
        </p:nvSpPr>
        <p:spPr bwMode="auto">
          <a:xfrm>
            <a:off x="6084168" y="5797041"/>
            <a:ext cx="1224136" cy="292224"/>
          </a:xfrm>
          <a:prstGeom prst="wedgeRectCallout">
            <a:avLst>
              <a:gd name="adj1" fmla="val 12934"/>
              <a:gd name="adj2" fmla="val -135714"/>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Output controls</a:t>
            </a:r>
            <a:endParaRPr kumimoji="0" lang="en-US" sz="1200" b="0" i="0" u="none" strike="noStrike" cap="none" normalizeH="0" baseline="0" dirty="0" smtClean="0">
              <a:ln>
                <a:noFill/>
              </a:ln>
              <a:solidFill>
                <a:schemeClr val="tx1"/>
              </a:solidFill>
              <a:effectLst/>
              <a:latin typeface="Segoe UI Light" pitchFamily="34" charset="0"/>
              <a:cs typeface="Segoe UI Light" pitchFamily="34" charset="0"/>
            </a:endParaRPr>
          </a:p>
        </p:txBody>
      </p:sp>
      <p:sp>
        <p:nvSpPr>
          <p:cNvPr id="18" name="Rectangular Callout 17"/>
          <p:cNvSpPr/>
          <p:nvPr/>
        </p:nvSpPr>
        <p:spPr bwMode="auto">
          <a:xfrm>
            <a:off x="2262410" y="5805264"/>
            <a:ext cx="1085453" cy="436240"/>
          </a:xfrm>
          <a:prstGeom prst="wedgeRectCallout">
            <a:avLst>
              <a:gd name="adj1" fmla="val -22476"/>
              <a:gd name="adj2" fmla="val -112960"/>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en-GB" sz="1200" baseline="0" dirty="0" smtClean="0">
                <a:solidFill>
                  <a:schemeClr val="tx1"/>
                </a:solidFill>
                <a:latin typeface="Segoe UI Light" pitchFamily="34" charset="0"/>
                <a:cs typeface="Segoe UI Light" pitchFamily="34" charset="0"/>
              </a:rPr>
              <a:t>Object</a:t>
            </a:r>
            <a:r>
              <a:rPr lang="en-GB" sz="1200" dirty="0" smtClean="0">
                <a:solidFill>
                  <a:schemeClr val="tx1"/>
                </a:solidFill>
                <a:latin typeface="Segoe UI Light" pitchFamily="34" charset="0"/>
                <a:cs typeface="Segoe UI Light" pitchFamily="34" charset="0"/>
              </a:rPr>
              <a:t> details</a:t>
            </a:r>
          </a:p>
          <a:p>
            <a:pPr marL="0"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Segoe UI Light" pitchFamily="34" charset="0"/>
                <a:cs typeface="Segoe UI Light" pitchFamily="34" charset="0"/>
              </a:rPr>
              <a:t>(parameter)</a:t>
            </a:r>
            <a:endParaRPr kumimoji="0" lang="en-US" sz="1200" b="0" i="0" u="none" strike="noStrike" cap="none" normalizeH="0" baseline="0" dirty="0" smtClean="0">
              <a:ln>
                <a:noFill/>
              </a:ln>
              <a:solidFill>
                <a:schemeClr val="tx1"/>
              </a:solidFill>
              <a:effectLst/>
              <a:latin typeface="Segoe UI Light" pitchFamily="34" charset="0"/>
              <a:cs typeface="Segoe UI Light" pitchFamily="34" charset="0"/>
            </a:endParaRPr>
          </a:p>
        </p:txBody>
      </p:sp>
    </p:spTree>
    <p:extLst>
      <p:ext uri="{BB962C8B-B14F-4D97-AF65-F5344CB8AC3E}">
        <p14:creationId xmlns:p14="http://schemas.microsoft.com/office/powerpoint/2010/main" val="381205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1525" y="2447321"/>
            <a:ext cx="5324771" cy="394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23528" y="548680"/>
            <a:ext cx="8455294" cy="1831271"/>
          </a:xfrm>
          <a:prstGeom prst="rect">
            <a:avLst/>
          </a:prstGeom>
          <a:noFill/>
        </p:spPr>
        <p:txBody>
          <a:bodyPr wrap="square" rtlCol="0">
            <a:spAutoFit/>
          </a:bodyPr>
          <a:lstStyle/>
          <a:p>
            <a:pPr marL="1076325" indent="-1076325">
              <a:tabLst>
                <a:tab pos="358775" algn="l"/>
              </a:tabLst>
            </a:pPr>
            <a:r>
              <a:rPr lang="en-US" sz="1400" b="1" dirty="0" smtClean="0">
                <a:solidFill>
                  <a:schemeClr val="accent1">
                    <a:lumMod val="75000"/>
                  </a:schemeClr>
                </a:solidFill>
                <a:latin typeface="Segoe UI" pitchFamily="34" charset="0"/>
                <a:cs typeface="Segoe UI" pitchFamily="34" charset="0"/>
              </a:rPr>
              <a:t>Job wizard for textile systems (based on CAM smart)</a:t>
            </a:r>
            <a:r>
              <a:rPr lang="en-US" sz="1400" b="1" u="sng" dirty="0" smtClean="0">
                <a:solidFill>
                  <a:schemeClr val="accent1">
                    <a:lumMod val="75000"/>
                  </a:schemeClr>
                </a:solidFill>
                <a:latin typeface="Segoe UI" pitchFamily="34" charset="0"/>
                <a:cs typeface="Segoe UI" pitchFamily="34" charset="0"/>
              </a:rPr>
              <a:t/>
            </a:r>
            <a:br>
              <a:rPr lang="en-US" sz="1400" b="1" u="sng" dirty="0" smtClean="0">
                <a:solidFill>
                  <a:schemeClr val="accent1">
                    <a:lumMod val="75000"/>
                  </a:schemeClr>
                </a:solidFill>
                <a:latin typeface="Segoe UI" pitchFamily="34" charset="0"/>
                <a:cs typeface="Segoe UI" pitchFamily="34" charset="0"/>
              </a:rPr>
            </a:br>
            <a:r>
              <a:rPr lang="en-US" sz="1100" dirty="0" smtClean="0">
                <a:latin typeface="Segoe UI" pitchFamily="34" charset="0"/>
                <a:cs typeface="Segoe UI" pitchFamily="34" charset="0"/>
              </a:rPr>
              <a:t>Job </a:t>
            </a:r>
            <a:r>
              <a:rPr lang="en-US" sz="1100" dirty="0">
                <a:latin typeface="Segoe UI" pitchFamily="34" charset="0"/>
                <a:cs typeface="Segoe UI" pitchFamily="34" charset="0"/>
              </a:rPr>
              <a:t>creation has been revolutionary simplified and is now based on a wizard interview where customer just provides some basic information and the system generates the complete job in a couple of seconds.</a:t>
            </a:r>
            <a:br>
              <a:rPr lang="en-US" sz="1100" dirty="0">
                <a:latin typeface="Segoe UI" pitchFamily="34" charset="0"/>
                <a:cs typeface="Segoe UI" pitchFamily="34" charset="0"/>
              </a:rPr>
            </a:br>
            <a:r>
              <a:rPr lang="en-US" sz="1100" dirty="0">
                <a:latin typeface="Segoe UI" pitchFamily="34" charset="0"/>
                <a:cs typeface="Segoe UI" pitchFamily="34" charset="0"/>
              </a:rPr>
              <a:t>Several approved machine settings for "SPG Prints Screens" are pre-installed.</a:t>
            </a:r>
          </a:p>
          <a:p>
            <a:pPr marL="1338263" lvl="1" indent="-273050">
              <a:tabLst>
                <a:tab pos="358775" algn="l"/>
              </a:tabLst>
            </a:pPr>
            <a:r>
              <a:rPr lang="en-US" sz="1100" b="1" dirty="0">
                <a:latin typeface="Segoe UI" pitchFamily="34" charset="0"/>
                <a:cs typeface="Segoe UI" pitchFamily="34" charset="0"/>
              </a:rPr>
              <a:t>4 standard job templates </a:t>
            </a:r>
            <a:r>
              <a:rPr lang="en-US" sz="1100" dirty="0">
                <a:latin typeface="Segoe UI" pitchFamily="34" charset="0"/>
                <a:cs typeface="Segoe UI" pitchFamily="34" charset="0"/>
              </a:rPr>
              <a:t>are pre-installed:</a:t>
            </a:r>
            <a:br>
              <a:rPr lang="en-US" sz="1100" dirty="0">
                <a:latin typeface="Segoe UI" pitchFamily="34" charset="0"/>
                <a:cs typeface="Segoe UI" pitchFamily="34" charset="0"/>
              </a:rPr>
            </a:br>
            <a:r>
              <a:rPr lang="en-US" sz="1100" dirty="0">
                <a:latin typeface="Segoe UI" pitchFamily="34" charset="0"/>
                <a:cs typeface="Segoe UI" pitchFamily="34" charset="0"/>
              </a:rPr>
              <a:t>Standard templates range from very basic single file job layout up to a full featured job with registration marks and text sections.</a:t>
            </a:r>
          </a:p>
          <a:p>
            <a:pPr marL="1338263" lvl="1" indent="-273050">
              <a:tabLst>
                <a:tab pos="358775" algn="l"/>
              </a:tabLst>
            </a:pPr>
            <a:r>
              <a:rPr lang="en-US" sz="1100" b="1" dirty="0">
                <a:latin typeface="Segoe UI" pitchFamily="34" charset="0"/>
                <a:cs typeface="Segoe UI" pitchFamily="34" charset="0"/>
              </a:rPr>
              <a:t>3 customer specific templates</a:t>
            </a:r>
            <a:r>
              <a:rPr lang="en-US" sz="1100" dirty="0">
                <a:latin typeface="Segoe UI" pitchFamily="34" charset="0"/>
                <a:cs typeface="Segoe UI" pitchFamily="34" charset="0"/>
              </a:rPr>
              <a:t> are </a:t>
            </a:r>
            <a:r>
              <a:rPr lang="en-US" sz="1100" b="1" dirty="0">
                <a:latin typeface="Segoe UI" pitchFamily="34" charset="0"/>
                <a:cs typeface="Segoe UI" pitchFamily="34" charset="0"/>
              </a:rPr>
              <a:t>free of charge:</a:t>
            </a:r>
            <a:br>
              <a:rPr lang="en-US" sz="1100" b="1" dirty="0">
                <a:latin typeface="Segoe UI" pitchFamily="34" charset="0"/>
                <a:cs typeface="Segoe UI" pitchFamily="34" charset="0"/>
              </a:rPr>
            </a:br>
            <a:r>
              <a:rPr lang="en-US" sz="1100" dirty="0">
                <a:latin typeface="Segoe UI" pitchFamily="34" charset="0"/>
                <a:cs typeface="Segoe UI" pitchFamily="34" charset="0"/>
              </a:rPr>
              <a:t>According to customers "technical drawing" </a:t>
            </a:r>
            <a:r>
              <a:rPr lang="en-US" sz="1100" dirty="0" smtClean="0">
                <a:latin typeface="Segoe UI" pitchFamily="34" charset="0"/>
                <a:cs typeface="Segoe UI" pitchFamily="34" charset="0"/>
              </a:rPr>
              <a:t>full </a:t>
            </a:r>
            <a:r>
              <a:rPr lang="en-US" sz="1100" dirty="0">
                <a:latin typeface="Segoe UI" pitchFamily="34" charset="0"/>
                <a:cs typeface="Segoe UI" pitchFamily="34" charset="0"/>
              </a:rPr>
              <a:t>featured job templates with registration marks, text fields (containing macros) and even Logo images can be created</a:t>
            </a:r>
            <a:r>
              <a:rPr lang="en-US" sz="1100" dirty="0" smtClean="0">
                <a:latin typeface="Segoe UI" pitchFamily="34" charset="0"/>
                <a:cs typeface="Segoe UI" pitchFamily="34" charset="0"/>
              </a:rPr>
              <a:t>.</a:t>
            </a:r>
            <a:endParaRPr lang="en-US" sz="1100" dirty="0">
              <a:latin typeface="Segoe UI" pitchFamily="34" charset="0"/>
              <a:cs typeface="Segoe UI" pitchFamily="34" charset="0"/>
            </a:endParaRPr>
          </a:p>
        </p:txBody>
      </p:sp>
      <p:pic>
        <p:nvPicPr>
          <p:cNvPr id="9" name="Picture 2" descr="C:\PerforceWS\Michael_cadpc17\Projects_r5.60.00\Arion\PlugIns\CAM\OutputWPF\Resources\NewJo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090439"/>
            <a:ext cx="1219200" cy="111442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ular Callout 11"/>
          <p:cNvSpPr/>
          <p:nvPr/>
        </p:nvSpPr>
        <p:spPr bwMode="auto">
          <a:xfrm>
            <a:off x="5688124" y="2564903"/>
            <a:ext cx="3096343" cy="1728193"/>
          </a:xfrm>
          <a:prstGeom prst="wedgeRectCallout">
            <a:avLst>
              <a:gd name="adj1" fmla="val -37367"/>
              <a:gd name="adj2" fmla="val 78044"/>
            </a:avLst>
          </a:prstGeom>
          <a:ln>
            <a:solidFill>
              <a:schemeClr val="accent1"/>
            </a:solidFill>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ctr" anchorCtr="0" compatLnSpc="1">
            <a:prstTxWarp prst="textNoShape">
              <a:avLst/>
            </a:prstTxWarp>
          </a:bodyPr>
          <a:lstStyle/>
          <a:p>
            <a:pPr marL="87313"/>
            <a:r>
              <a:rPr lang="en-GB" sz="1200" dirty="0" smtClean="0">
                <a:latin typeface="Segoe UI" pitchFamily="34" charset="0"/>
                <a:cs typeface="Segoe UI" pitchFamily="34" charset="0"/>
              </a:rPr>
              <a:t>On smartLEX 696X you get a list of </a:t>
            </a:r>
          </a:p>
          <a:p>
            <a:pPr marL="87313"/>
            <a:r>
              <a:rPr lang="en-GB" sz="1200" dirty="0" smtClean="0">
                <a:latin typeface="Segoe UI" pitchFamily="34" charset="0"/>
                <a:cs typeface="Segoe UI" pitchFamily="34" charset="0"/>
              </a:rPr>
              <a:t>settings matching to your selected </a:t>
            </a:r>
          </a:p>
          <a:p>
            <a:pPr marL="87313"/>
            <a:r>
              <a:rPr lang="en-GB" sz="1200" dirty="0" smtClean="0">
                <a:latin typeface="Segoe UI" pitchFamily="34" charset="0"/>
                <a:cs typeface="Segoe UI" pitchFamily="34" charset="0"/>
              </a:rPr>
              <a:t>type of Separation (Halftone, Flat)</a:t>
            </a:r>
          </a:p>
          <a:p>
            <a:pPr marL="87313"/>
            <a:r>
              <a:rPr lang="en-GB" sz="1200" dirty="0" smtClean="0">
                <a:latin typeface="Segoe UI" pitchFamily="34" charset="0"/>
                <a:cs typeface="Segoe UI" pitchFamily="34" charset="0"/>
              </a:rPr>
              <a:t>type of screen (Mesh),</a:t>
            </a:r>
          </a:p>
          <a:p>
            <a:pPr marL="87313"/>
            <a:r>
              <a:rPr lang="en-GB" sz="1200" dirty="0" smtClean="0">
                <a:latin typeface="Segoe UI" pitchFamily="34" charset="0"/>
                <a:cs typeface="Segoe UI" pitchFamily="34" charset="0"/>
              </a:rPr>
              <a:t>and can select out of typically  about </a:t>
            </a:r>
          </a:p>
          <a:p>
            <a:pPr marL="87313"/>
            <a:r>
              <a:rPr lang="en-GB" sz="1200" dirty="0" smtClean="0">
                <a:latin typeface="Segoe UI" pitchFamily="34" charset="0"/>
                <a:cs typeface="Segoe UI" pitchFamily="34" charset="0"/>
              </a:rPr>
              <a:t>3 settings.</a:t>
            </a:r>
          </a:p>
          <a:p>
            <a:pPr marL="87313"/>
            <a:r>
              <a:rPr lang="en-GB" sz="1200" dirty="0" smtClean="0">
                <a:latin typeface="Segoe UI" pitchFamily="34" charset="0"/>
                <a:cs typeface="Segoe UI" pitchFamily="34" charset="0"/>
              </a:rPr>
              <a:t>No need to worry about raster settings</a:t>
            </a:r>
          </a:p>
          <a:p>
            <a:pPr marL="87313"/>
            <a:r>
              <a:rPr lang="en-GB" sz="1200" dirty="0" smtClean="0">
                <a:latin typeface="Segoe UI" pitchFamily="34" charset="0"/>
                <a:cs typeface="Segoe UI" pitchFamily="34" charset="0"/>
              </a:rPr>
              <a:t>and output settings to get a good result.</a:t>
            </a:r>
            <a:endParaRPr lang="en-US" sz="1200" dirty="0">
              <a:latin typeface="Segoe UI" pitchFamily="34" charset="0"/>
              <a:cs typeface="Segoe UI" pitchFamily="34" charset="0"/>
            </a:endParaRPr>
          </a:p>
        </p:txBody>
      </p:sp>
      <p:sp>
        <p:nvSpPr>
          <p:cNvPr id="7" name="Oval 6"/>
          <p:cNvSpPr/>
          <p:nvPr/>
        </p:nvSpPr>
        <p:spPr bwMode="auto">
          <a:xfrm>
            <a:off x="8614176" y="2392620"/>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600" dirty="0">
                <a:solidFill>
                  <a:schemeClr val="tx1"/>
                </a:solidFill>
                <a:latin typeface="Segoe UI" pitchFamily="34" charset="0"/>
                <a:cs typeface="Segoe UI" pitchFamily="34" charset="0"/>
              </a:rPr>
              <a:t>1</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Tree>
    <p:extLst>
      <p:ext uri="{BB962C8B-B14F-4D97-AF65-F5344CB8AC3E}">
        <p14:creationId xmlns:p14="http://schemas.microsoft.com/office/powerpoint/2010/main" val="2197170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340768"/>
            <a:ext cx="4613748" cy="4801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507604"/>
            <a:ext cx="4926944" cy="364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ular Callout 6"/>
          <p:cNvSpPr/>
          <p:nvPr/>
        </p:nvSpPr>
        <p:spPr bwMode="auto">
          <a:xfrm>
            <a:off x="251520" y="719700"/>
            <a:ext cx="2319456" cy="432048"/>
          </a:xfrm>
          <a:prstGeom prst="wedgeRectCallout">
            <a:avLst>
              <a:gd name="adj1" fmla="val 44563"/>
              <a:gd name="adj2" fmla="val 368097"/>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625475" indent="-625475" algn="ctr"/>
            <a:r>
              <a:rPr lang="en-GB" sz="1200" dirty="0" smtClean="0">
                <a:latin typeface="Segoe UI" pitchFamily="34" charset="0"/>
                <a:cs typeface="Segoe UI" pitchFamily="34" charset="0"/>
              </a:rPr>
              <a:t>Select </a:t>
            </a:r>
            <a:r>
              <a:rPr lang="en-GB" sz="1200" dirty="0">
                <a:latin typeface="Segoe UI" pitchFamily="34" charset="0"/>
                <a:cs typeface="Segoe UI" pitchFamily="34" charset="0"/>
              </a:rPr>
              <a:t>job layout  and </a:t>
            </a:r>
            <a:r>
              <a:rPr lang="en-GB" sz="1200" dirty="0" smtClean="0">
                <a:latin typeface="Segoe UI" pitchFamily="34" charset="0"/>
                <a:cs typeface="Segoe UI" pitchFamily="34" charset="0"/>
              </a:rPr>
              <a:t>position</a:t>
            </a:r>
            <a:endParaRPr lang="en-GB" sz="1200" dirty="0">
              <a:latin typeface="Segoe UI" pitchFamily="34" charset="0"/>
              <a:cs typeface="Segoe UI" pitchFamily="34" charset="0"/>
            </a:endParaRPr>
          </a:p>
        </p:txBody>
      </p:sp>
      <p:sp>
        <p:nvSpPr>
          <p:cNvPr id="8" name="Rectangular Callout 7"/>
          <p:cNvSpPr/>
          <p:nvPr/>
        </p:nvSpPr>
        <p:spPr bwMode="auto">
          <a:xfrm>
            <a:off x="3851920" y="719701"/>
            <a:ext cx="5040560" cy="432048"/>
          </a:xfrm>
          <a:prstGeom prst="wedgeRectCallout">
            <a:avLst>
              <a:gd name="adj1" fmla="val 20832"/>
              <a:gd name="adj2" fmla="val 598222"/>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625475" indent="-625475" algn="ctr"/>
            <a:r>
              <a:rPr lang="en-GB" sz="1200" dirty="0" smtClean="0">
                <a:latin typeface="Segoe UI" pitchFamily="34" charset="0"/>
                <a:cs typeface="Segoe UI" pitchFamily="34" charset="0"/>
              </a:rPr>
              <a:t>Select </a:t>
            </a:r>
            <a:r>
              <a:rPr lang="en-GB" sz="1200" dirty="0">
                <a:latin typeface="Segoe UI" pitchFamily="34" charset="0"/>
                <a:cs typeface="Segoe UI" pitchFamily="34" charset="0"/>
              </a:rPr>
              <a:t>job object properties (files, text, print sequence mark shapes, etc.)</a:t>
            </a:r>
            <a:endParaRPr lang="en-US" sz="1200" dirty="0">
              <a:latin typeface="Segoe UI" pitchFamily="34" charset="0"/>
              <a:cs typeface="Segoe UI" pitchFamily="34" charset="0"/>
            </a:endParaRPr>
          </a:p>
        </p:txBody>
      </p:sp>
      <p:sp>
        <p:nvSpPr>
          <p:cNvPr id="9" name="Oval 8"/>
          <p:cNvSpPr/>
          <p:nvPr/>
        </p:nvSpPr>
        <p:spPr bwMode="auto">
          <a:xfrm>
            <a:off x="2402032" y="547417"/>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600" i="0" u="none" strike="noStrike" cap="none" normalizeH="0" baseline="0" dirty="0" smtClean="0">
                <a:ln>
                  <a:noFill/>
                </a:ln>
                <a:solidFill>
                  <a:schemeClr val="tx1"/>
                </a:solidFill>
                <a:effectLst/>
                <a:latin typeface="Segoe UI" pitchFamily="34" charset="0"/>
                <a:cs typeface="Segoe UI" pitchFamily="34" charset="0"/>
              </a:rPr>
              <a:t>2</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
        <p:nvSpPr>
          <p:cNvPr id="10" name="Oval 9"/>
          <p:cNvSpPr/>
          <p:nvPr/>
        </p:nvSpPr>
        <p:spPr bwMode="auto">
          <a:xfrm>
            <a:off x="8712460" y="540138"/>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600" dirty="0" smtClean="0">
                <a:solidFill>
                  <a:schemeClr val="tx1"/>
                </a:solidFill>
                <a:latin typeface="Segoe UI" pitchFamily="34" charset="0"/>
                <a:cs typeface="Segoe UI" pitchFamily="34" charset="0"/>
              </a:rPr>
              <a:t>3</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Tree>
    <p:extLst>
      <p:ext uri="{BB962C8B-B14F-4D97-AF65-F5344CB8AC3E}">
        <p14:creationId xmlns:p14="http://schemas.microsoft.com/office/powerpoint/2010/main" val="422423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5250" y="1412776"/>
            <a:ext cx="6221491"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ular Callout 3"/>
          <p:cNvSpPr/>
          <p:nvPr/>
        </p:nvSpPr>
        <p:spPr bwMode="auto">
          <a:xfrm>
            <a:off x="2267744" y="722387"/>
            <a:ext cx="4464496" cy="432048"/>
          </a:xfrm>
          <a:prstGeom prst="wedgeRectCallout">
            <a:avLst>
              <a:gd name="adj1" fmla="val 16186"/>
              <a:gd name="adj2" fmla="val 210209"/>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719138" indent="-719138" algn="ctr"/>
            <a:r>
              <a:rPr lang="en-GB" sz="1200" dirty="0" smtClean="0">
                <a:latin typeface="Segoe UI" pitchFamily="34" charset="0"/>
                <a:cs typeface="Segoe UI" pitchFamily="34" charset="0"/>
              </a:rPr>
              <a:t>Optional </a:t>
            </a:r>
            <a:r>
              <a:rPr lang="en-GB" sz="1200" dirty="0">
                <a:latin typeface="Segoe UI" pitchFamily="34" charset="0"/>
                <a:cs typeface="Segoe UI" pitchFamily="34" charset="0"/>
              </a:rPr>
              <a:t>change some default parameters of this job template.</a:t>
            </a:r>
            <a:endParaRPr lang="en-US" sz="1200" dirty="0">
              <a:latin typeface="Segoe UI" pitchFamily="34" charset="0"/>
              <a:cs typeface="Segoe UI" pitchFamily="34" charset="0"/>
            </a:endParaRPr>
          </a:p>
        </p:txBody>
      </p:sp>
      <p:sp>
        <p:nvSpPr>
          <p:cNvPr id="5" name="Oval 4"/>
          <p:cNvSpPr/>
          <p:nvPr/>
        </p:nvSpPr>
        <p:spPr bwMode="auto">
          <a:xfrm>
            <a:off x="6555128" y="548221"/>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600" i="0" u="none" strike="noStrike" cap="none" normalizeH="0" baseline="0" dirty="0" smtClean="0">
                <a:ln>
                  <a:noFill/>
                </a:ln>
                <a:solidFill>
                  <a:schemeClr val="tx1"/>
                </a:solidFill>
                <a:effectLst/>
                <a:latin typeface="Segoe UI" pitchFamily="34" charset="0"/>
                <a:cs typeface="Segoe UI" pitchFamily="34" charset="0"/>
              </a:rPr>
              <a:t>4</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
        <p:nvSpPr>
          <p:cNvPr id="6" name="Rounded Rectangle 5"/>
          <p:cNvSpPr/>
          <p:nvPr/>
        </p:nvSpPr>
        <p:spPr bwMode="auto">
          <a:xfrm>
            <a:off x="5444507" y="5589240"/>
            <a:ext cx="1120349" cy="361689"/>
          </a:xfrm>
          <a:prstGeom prst="roundRect">
            <a:avLst/>
          </a:prstGeom>
          <a:noFill/>
          <a:ln w="19050">
            <a:solidFill>
              <a:schemeClr val="accent1"/>
            </a:solidFill>
            <a:headEnd type="none" w="med" len="med"/>
            <a:tailEnd type="none" w="med" len="med"/>
          </a:ln>
          <a:effectLst>
            <a:glow rad="63500">
              <a:schemeClr val="accent5">
                <a:satMod val="175000"/>
                <a:alpha val="40000"/>
              </a:schemeClr>
            </a:glow>
          </a:effectLs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spTree>
    <p:extLst>
      <p:ext uri="{BB962C8B-B14F-4D97-AF65-F5344CB8AC3E}">
        <p14:creationId xmlns:p14="http://schemas.microsoft.com/office/powerpoint/2010/main" val="423405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183" y="620688"/>
            <a:ext cx="9144000" cy="6858000"/>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323528" y="620688"/>
            <a:ext cx="5328592" cy="738664"/>
          </a:xfrm>
          <a:prstGeom prst="rect">
            <a:avLst/>
          </a:prstGeom>
        </p:spPr>
        <p:txBody>
          <a:bodyPr wrap="square">
            <a:spAutoFit/>
          </a:bodyPr>
          <a:lstStyle/>
          <a:p>
            <a:r>
              <a:rPr lang="en-US" dirty="0">
                <a:latin typeface="Segoe UI" pitchFamily="34" charset="0"/>
                <a:cs typeface="Segoe UI" pitchFamily="34" charset="0"/>
              </a:rPr>
              <a:t>Supporting new Device </a:t>
            </a:r>
            <a:r>
              <a:rPr lang="en-US" b="1" dirty="0">
                <a:solidFill>
                  <a:schemeClr val="accent1">
                    <a:lumMod val="75000"/>
                  </a:schemeClr>
                </a:solidFill>
                <a:latin typeface="Segoe UI" pitchFamily="34" charset="0"/>
                <a:cs typeface="Segoe UI" pitchFamily="34" charset="0"/>
              </a:rPr>
              <a:t>DLX 703</a:t>
            </a:r>
            <a:r>
              <a:rPr lang="en-US" dirty="0">
                <a:solidFill>
                  <a:schemeClr val="accent1">
                    <a:lumMod val="75000"/>
                  </a:schemeClr>
                </a:solidFill>
                <a:latin typeface="Segoe UI" pitchFamily="34" charset="0"/>
                <a:cs typeface="Segoe UI" pitchFamily="34" charset="0"/>
              </a:rPr>
              <a:t> </a:t>
            </a:r>
            <a:r>
              <a:rPr lang="en-US" sz="1800" dirty="0">
                <a:latin typeface="Segoe UI" pitchFamily="34" charset="0"/>
                <a:cs typeface="Segoe UI" pitchFamily="34" charset="0"/>
              </a:rPr>
              <a:t>(LAMS plate engraver + on the fly UV exposer).</a:t>
            </a:r>
            <a:endParaRPr lang="en-US" sz="1800" b="1" u="sng" dirty="0">
              <a:latin typeface="Segoe UI" pitchFamily="34" charset="0"/>
              <a:cs typeface="Segoe UI" pitchFamily="34" charset="0"/>
            </a:endParaRPr>
          </a:p>
        </p:txBody>
      </p:sp>
    </p:spTree>
    <p:extLst>
      <p:ext uri="{BB962C8B-B14F-4D97-AF65-F5344CB8AC3E}">
        <p14:creationId xmlns:p14="http://schemas.microsoft.com/office/powerpoint/2010/main" val="156787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23528" y="3420572"/>
            <a:ext cx="5616624" cy="2960756"/>
            <a:chOff x="323528" y="1844824"/>
            <a:chExt cx="8469254" cy="4464496"/>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44824"/>
              <a:ext cx="602707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120" y="2276872"/>
              <a:ext cx="2766662"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Isosceles Triangle 1"/>
            <p:cNvSpPr/>
            <p:nvPr/>
          </p:nvSpPr>
          <p:spPr bwMode="auto">
            <a:xfrm rot="16200000">
              <a:off x="4073607" y="3866711"/>
              <a:ext cx="3517065" cy="360040"/>
            </a:xfrm>
            <a:prstGeom prst="triangle">
              <a:avLst>
                <a:gd name="adj" fmla="val 2337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alpha val="0"/>
                  </a:schemeClr>
                </a:gs>
              </a:gsLst>
              <a:lin ang="16200000" scaled="1"/>
              <a:tileRect/>
            </a:gradFill>
            <a:ln w="9525"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grpSp>
      <p:sp>
        <p:nvSpPr>
          <p:cNvPr id="3" name="TextBox 2"/>
          <p:cNvSpPr txBox="1"/>
          <p:nvPr/>
        </p:nvSpPr>
        <p:spPr>
          <a:xfrm>
            <a:off x="323528" y="548680"/>
            <a:ext cx="8455294" cy="1831271"/>
          </a:xfrm>
          <a:prstGeom prst="rect">
            <a:avLst/>
          </a:prstGeom>
          <a:noFill/>
        </p:spPr>
        <p:txBody>
          <a:bodyPr wrap="square" rtlCol="0">
            <a:spAutoFit/>
          </a:bodyPr>
          <a:lstStyle/>
          <a:p>
            <a:pPr marL="1076325" indent="-1076325">
              <a:tabLst>
                <a:tab pos="358775" algn="l"/>
              </a:tabLst>
            </a:pPr>
            <a:r>
              <a:rPr lang="en-US" sz="1400" b="1" dirty="0" smtClean="0">
                <a:solidFill>
                  <a:schemeClr val="accent1">
                    <a:lumMod val="75000"/>
                  </a:schemeClr>
                </a:solidFill>
                <a:latin typeface="Segoe UI" pitchFamily="34" charset="0"/>
                <a:cs typeface="Segoe UI" pitchFamily="34" charset="0"/>
              </a:rPr>
              <a:t>Job wizard for textile systems (based on CAM Plus)</a:t>
            </a:r>
            <a:r>
              <a:rPr lang="en-US" sz="1400" b="1" u="sng" dirty="0" smtClean="0">
                <a:solidFill>
                  <a:schemeClr val="accent1">
                    <a:lumMod val="75000"/>
                  </a:schemeClr>
                </a:solidFill>
                <a:latin typeface="Segoe UI" pitchFamily="34" charset="0"/>
                <a:cs typeface="Segoe UI" pitchFamily="34" charset="0"/>
              </a:rPr>
              <a:t/>
            </a:r>
            <a:br>
              <a:rPr lang="en-US" sz="1400" b="1" u="sng" dirty="0" smtClean="0">
                <a:solidFill>
                  <a:schemeClr val="accent1">
                    <a:lumMod val="75000"/>
                  </a:schemeClr>
                </a:solidFill>
                <a:latin typeface="Segoe UI" pitchFamily="34" charset="0"/>
                <a:cs typeface="Segoe UI" pitchFamily="34" charset="0"/>
              </a:rPr>
            </a:br>
            <a:r>
              <a:rPr lang="en-US" sz="1100" dirty="0" smtClean="0">
                <a:latin typeface="Segoe UI" pitchFamily="34" charset="0"/>
                <a:cs typeface="Segoe UI" pitchFamily="34" charset="0"/>
              </a:rPr>
              <a:t>Job </a:t>
            </a:r>
            <a:r>
              <a:rPr lang="en-US" sz="1100" dirty="0">
                <a:latin typeface="Segoe UI" pitchFamily="34" charset="0"/>
                <a:cs typeface="Segoe UI" pitchFamily="34" charset="0"/>
              </a:rPr>
              <a:t>creation has been revolutionary simplified and is now based on a wizard interview where customer just provides some basic information and the system generates the complete job in a couple of seconds.</a:t>
            </a:r>
            <a:br>
              <a:rPr lang="en-US" sz="1100" dirty="0">
                <a:latin typeface="Segoe UI" pitchFamily="34" charset="0"/>
                <a:cs typeface="Segoe UI" pitchFamily="34" charset="0"/>
              </a:rPr>
            </a:br>
            <a:r>
              <a:rPr lang="en-US" sz="1100" dirty="0">
                <a:latin typeface="Segoe UI" pitchFamily="34" charset="0"/>
                <a:cs typeface="Segoe UI" pitchFamily="34" charset="0"/>
              </a:rPr>
              <a:t>Several approved machine settings for "SPG Prints Screens" are pre-installed.</a:t>
            </a:r>
          </a:p>
          <a:p>
            <a:pPr marL="1338263" lvl="1" indent="-273050">
              <a:tabLst>
                <a:tab pos="358775" algn="l"/>
              </a:tabLst>
            </a:pPr>
            <a:r>
              <a:rPr lang="en-US" sz="1100" b="1" dirty="0">
                <a:latin typeface="Segoe UI" pitchFamily="34" charset="0"/>
                <a:cs typeface="Segoe UI" pitchFamily="34" charset="0"/>
              </a:rPr>
              <a:t>4 standard job templates </a:t>
            </a:r>
            <a:r>
              <a:rPr lang="en-US" sz="1100" dirty="0">
                <a:latin typeface="Segoe UI" pitchFamily="34" charset="0"/>
                <a:cs typeface="Segoe UI" pitchFamily="34" charset="0"/>
              </a:rPr>
              <a:t>are pre-installed:</a:t>
            </a:r>
            <a:br>
              <a:rPr lang="en-US" sz="1100" dirty="0">
                <a:latin typeface="Segoe UI" pitchFamily="34" charset="0"/>
                <a:cs typeface="Segoe UI" pitchFamily="34" charset="0"/>
              </a:rPr>
            </a:br>
            <a:r>
              <a:rPr lang="en-US" sz="1100" dirty="0">
                <a:latin typeface="Segoe UI" pitchFamily="34" charset="0"/>
                <a:cs typeface="Segoe UI" pitchFamily="34" charset="0"/>
              </a:rPr>
              <a:t>Standard templates range from very basic single file job layout up to a full featured job with registration marks and text sections.</a:t>
            </a:r>
          </a:p>
          <a:p>
            <a:pPr marL="1338263" lvl="1" indent="-273050">
              <a:tabLst>
                <a:tab pos="358775" algn="l"/>
              </a:tabLst>
            </a:pPr>
            <a:r>
              <a:rPr lang="en-US" sz="1100" b="1" dirty="0">
                <a:latin typeface="Segoe UI" pitchFamily="34" charset="0"/>
                <a:cs typeface="Segoe UI" pitchFamily="34" charset="0"/>
              </a:rPr>
              <a:t>3 customer specific templates</a:t>
            </a:r>
            <a:r>
              <a:rPr lang="en-US" sz="1100" dirty="0">
                <a:latin typeface="Segoe UI" pitchFamily="34" charset="0"/>
                <a:cs typeface="Segoe UI" pitchFamily="34" charset="0"/>
              </a:rPr>
              <a:t> are </a:t>
            </a:r>
            <a:r>
              <a:rPr lang="en-US" sz="1100" b="1" dirty="0">
                <a:latin typeface="Segoe UI" pitchFamily="34" charset="0"/>
                <a:cs typeface="Segoe UI" pitchFamily="34" charset="0"/>
              </a:rPr>
              <a:t>free of charge:</a:t>
            </a:r>
            <a:br>
              <a:rPr lang="en-US" sz="1100" b="1" dirty="0">
                <a:latin typeface="Segoe UI" pitchFamily="34" charset="0"/>
                <a:cs typeface="Segoe UI" pitchFamily="34" charset="0"/>
              </a:rPr>
            </a:br>
            <a:r>
              <a:rPr lang="en-US" sz="1100" dirty="0">
                <a:latin typeface="Segoe UI" pitchFamily="34" charset="0"/>
                <a:cs typeface="Segoe UI" pitchFamily="34" charset="0"/>
              </a:rPr>
              <a:t>According to customers "technical drawing" templates featured job templates with registration marks, text fields (containing macros) and even Logo images can be created</a:t>
            </a:r>
            <a:r>
              <a:rPr lang="en-US" sz="1100" dirty="0" smtClean="0">
                <a:latin typeface="Segoe UI" pitchFamily="34" charset="0"/>
                <a:cs typeface="Segoe UI" pitchFamily="34" charset="0"/>
              </a:rPr>
              <a:t>.</a:t>
            </a:r>
            <a:endParaRPr lang="en-US" sz="1100" dirty="0">
              <a:latin typeface="Segoe UI" pitchFamily="34" charset="0"/>
              <a:cs typeface="Segoe UI" pitchFamily="34" charset="0"/>
            </a:endParaRPr>
          </a:p>
        </p:txBody>
      </p:sp>
      <p:sp>
        <p:nvSpPr>
          <p:cNvPr id="6" name="Rectangular Callout 5"/>
          <p:cNvSpPr/>
          <p:nvPr/>
        </p:nvSpPr>
        <p:spPr bwMode="auto">
          <a:xfrm>
            <a:off x="1403648" y="2492896"/>
            <a:ext cx="6048672" cy="864096"/>
          </a:xfrm>
          <a:prstGeom prst="wedgeRectCallout">
            <a:avLst>
              <a:gd name="adj1" fmla="val -25291"/>
              <a:gd name="adj2" fmla="val 115411"/>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r>
              <a:rPr lang="en-GB" sz="1200" dirty="0" smtClean="0">
                <a:latin typeface="Segoe UI" pitchFamily="34" charset="0"/>
                <a:cs typeface="Segoe UI" pitchFamily="34" charset="0"/>
              </a:rPr>
              <a:t>Select </a:t>
            </a:r>
            <a:r>
              <a:rPr lang="en-GB" sz="1200" dirty="0">
                <a:latin typeface="Segoe UI" pitchFamily="34" charset="0"/>
                <a:cs typeface="Segoe UI" pitchFamily="34" charset="0"/>
              </a:rPr>
              <a:t>printing form dimensions and dataset.</a:t>
            </a:r>
          </a:p>
          <a:p>
            <a:r>
              <a:rPr lang="en-GB" sz="1200" dirty="0">
                <a:latin typeface="Segoe UI" pitchFamily="34" charset="0"/>
                <a:cs typeface="Segoe UI" pitchFamily="34" charset="0"/>
              </a:rPr>
              <a:t>Additional to prepared “standard datasets” </a:t>
            </a:r>
            <a:endParaRPr lang="en-GB" sz="1200" dirty="0" smtClean="0">
              <a:latin typeface="Segoe UI" pitchFamily="34" charset="0"/>
              <a:cs typeface="Segoe UI" pitchFamily="34" charset="0"/>
            </a:endParaRPr>
          </a:p>
          <a:p>
            <a:r>
              <a:rPr lang="en-GB" sz="1200" dirty="0" smtClean="0">
                <a:latin typeface="Segoe UI" pitchFamily="34" charset="0"/>
                <a:cs typeface="Segoe UI" pitchFamily="34" charset="0"/>
              </a:rPr>
              <a:t>the </a:t>
            </a:r>
            <a:r>
              <a:rPr lang="en-GB" sz="1200" dirty="0">
                <a:latin typeface="Segoe UI" pitchFamily="34" charset="0"/>
                <a:cs typeface="Segoe UI" pitchFamily="34" charset="0"/>
              </a:rPr>
              <a:t>professional user interface </a:t>
            </a:r>
            <a:r>
              <a:rPr lang="en-GB" sz="1200" dirty="0" smtClean="0">
                <a:latin typeface="Segoe UI" pitchFamily="34" charset="0"/>
                <a:cs typeface="Segoe UI" pitchFamily="34" charset="0"/>
              </a:rPr>
              <a:t>provides </a:t>
            </a:r>
            <a:r>
              <a:rPr lang="en-GB" sz="1200" dirty="0">
                <a:latin typeface="Segoe UI" pitchFamily="34" charset="0"/>
                <a:cs typeface="Segoe UI" pitchFamily="34" charset="0"/>
              </a:rPr>
              <a:t>all “custom datasets” (production calibrations), </a:t>
            </a:r>
            <a:endParaRPr lang="en-GB" sz="1200" dirty="0" smtClean="0">
              <a:latin typeface="Segoe UI" pitchFamily="34" charset="0"/>
              <a:cs typeface="Segoe UI" pitchFamily="34" charset="0"/>
            </a:endParaRPr>
          </a:p>
          <a:p>
            <a:r>
              <a:rPr lang="en-GB" sz="1200" dirty="0" smtClean="0">
                <a:latin typeface="Segoe UI" pitchFamily="34" charset="0"/>
                <a:cs typeface="Segoe UI" pitchFamily="34" charset="0"/>
              </a:rPr>
              <a:t>which </a:t>
            </a:r>
            <a:r>
              <a:rPr lang="en-GB" sz="1200" dirty="0">
                <a:latin typeface="Segoe UI" pitchFamily="34" charset="0"/>
                <a:cs typeface="Segoe UI" pitchFamily="34" charset="0"/>
              </a:rPr>
              <a:t>customer already has prepared himself.</a:t>
            </a:r>
            <a:endParaRPr lang="en-US" sz="1200" dirty="0">
              <a:latin typeface="Segoe UI" pitchFamily="34" charset="0"/>
              <a:cs typeface="Segoe UI" pitchFamily="34" charset="0"/>
            </a:endParaRPr>
          </a:p>
        </p:txBody>
      </p:sp>
      <p:pic>
        <p:nvPicPr>
          <p:cNvPr id="9" name="Picture 2" descr="C:\PerforceWS\Michael_cadpc17\Projects_r5.60.00\Arion\PlugIns\CAM\OutputWPF\Resources\NewJo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090439"/>
            <a:ext cx="1219200" cy="1114425"/>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p:cNvSpPr/>
          <p:nvPr/>
        </p:nvSpPr>
        <p:spPr bwMode="auto">
          <a:xfrm>
            <a:off x="7272300" y="2331913"/>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600" dirty="0">
                <a:solidFill>
                  <a:schemeClr val="tx1"/>
                </a:solidFill>
                <a:latin typeface="Segoe UI" pitchFamily="34" charset="0"/>
                <a:cs typeface="Segoe UI" pitchFamily="34" charset="0"/>
              </a:rPr>
              <a:t>1</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Tree>
    <p:extLst>
      <p:ext uri="{BB962C8B-B14F-4D97-AF65-F5344CB8AC3E}">
        <p14:creationId xmlns:p14="http://schemas.microsoft.com/office/powerpoint/2010/main" val="12423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PA_qv">
  <a:themeElements>
    <a:clrScheme name="SPG PRints">
      <a:dk1>
        <a:sysClr val="windowText" lastClr="000000"/>
      </a:dk1>
      <a:lt1>
        <a:sysClr val="window" lastClr="FFFFFF"/>
      </a:lt1>
      <a:dk2>
        <a:srgbClr val="1F497D"/>
      </a:dk2>
      <a:lt2>
        <a:srgbClr val="EEECE1"/>
      </a:lt2>
      <a:accent1>
        <a:srgbClr val="3D94DE"/>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PA_qv">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SPA_qv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PA_qv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PA_qv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PA_qv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PA_q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PA_q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PA_q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9876</TotalTime>
  <Words>573</Words>
  <Application>Microsoft Office PowerPoint</Application>
  <PresentationFormat>On-screen Show (4:3)</PresentationFormat>
  <Paragraphs>90</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SPA_qv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Stork Prints Austria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bestIMAGE 5.60 CAM Plus</dc:title>
  <dc:creator>Michael Pokerschnig</dc:creator>
  <cp:keywords>job wizard</cp:keywords>
  <cp:lastModifiedBy>Michael Pokerschnig</cp:lastModifiedBy>
  <cp:revision>51</cp:revision>
  <dcterms:created xsi:type="dcterms:W3CDTF">2012-02-14T09:24:05Z</dcterms:created>
  <dcterms:modified xsi:type="dcterms:W3CDTF">2012-12-19T17:14:48Z</dcterms:modified>
</cp:coreProperties>
</file>